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79" r:id="rId3"/>
    <p:sldId id="283" r:id="rId4"/>
    <p:sldId id="259" r:id="rId5"/>
    <p:sldId id="261" r:id="rId6"/>
    <p:sldId id="288" r:id="rId7"/>
    <p:sldId id="263" r:id="rId8"/>
    <p:sldId id="286" r:id="rId9"/>
    <p:sldId id="287" r:id="rId10"/>
    <p:sldId id="284" r:id="rId11"/>
    <p:sldId id="271" r:id="rId12"/>
    <p:sldId id="289" r:id="rId13"/>
    <p:sldId id="272" r:id="rId14"/>
    <p:sldId id="273" r:id="rId15"/>
    <p:sldId id="274" r:id="rId16"/>
    <p:sldId id="275" r:id="rId17"/>
    <p:sldId id="276" r:id="rId18"/>
    <p:sldId id="277" r:id="rId19"/>
    <p:sldId id="278" r:id="rId20"/>
    <p:sldId id="268" r:id="rId21"/>
    <p:sldId id="293" r:id="rId22"/>
    <p:sldId id="291" r:id="rId23"/>
    <p:sldId id="285" r:id="rId24"/>
    <p:sldId id="29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BE5C95C-F5D9-4ACB-81E2-EEF838B4C6DD}">
          <p14:sldIdLst>
            <p14:sldId id="279"/>
            <p14:sldId id="283"/>
            <p14:sldId id="259"/>
            <p14:sldId id="261"/>
            <p14:sldId id="288"/>
            <p14:sldId id="263"/>
            <p14:sldId id="286"/>
            <p14:sldId id="287"/>
          </p14:sldIdLst>
        </p14:section>
        <p14:section name="Untitled Section" id="{86ABD513-4B6C-4424-95A9-D78EB63E9500}">
          <p14:sldIdLst>
            <p14:sldId id="284"/>
            <p14:sldId id="271"/>
            <p14:sldId id="289"/>
            <p14:sldId id="272"/>
            <p14:sldId id="273"/>
            <p14:sldId id="274"/>
            <p14:sldId id="275"/>
            <p14:sldId id="276"/>
            <p14:sldId id="277"/>
            <p14:sldId id="278"/>
            <p14:sldId id="268"/>
            <p14:sldId id="293"/>
            <p14:sldId id="291"/>
            <p14:sldId id="285"/>
            <p14:sldId id="294"/>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B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3" autoAdjust="0"/>
    <p:restoredTop sz="83029" autoAdjust="0"/>
  </p:normalViewPr>
  <p:slideViewPr>
    <p:cSldViewPr snapToGrid="0">
      <p:cViewPr varScale="1">
        <p:scale>
          <a:sx n="112" d="100"/>
          <a:sy n="112" d="100"/>
        </p:scale>
        <p:origin x="438" y="108"/>
      </p:cViewPr>
      <p:guideLst>
        <p:guide orient="horz" pos="2160"/>
        <p:guide pos="3840"/>
      </p:guideLst>
    </p:cSldViewPr>
  </p:slideViewPr>
  <p:outlineViewPr>
    <p:cViewPr>
      <p:scale>
        <a:sx n="33" d="100"/>
        <a:sy n="33" d="100"/>
      </p:scale>
      <p:origin x="0" y="-9994"/>
    </p:cViewPr>
  </p:outlineViewPr>
  <p:notesTextViewPr>
    <p:cViewPr>
      <p:scale>
        <a:sx n="1" d="1"/>
        <a:sy n="1" d="1"/>
      </p:scale>
      <p:origin x="0" y="0"/>
    </p:cViewPr>
  </p:notesTextViewPr>
  <p:notesViewPr>
    <p:cSldViewPr snapToGrid="0">
      <p:cViewPr varScale="1">
        <p:scale>
          <a:sx n="41" d="100"/>
          <a:sy n="41" d="100"/>
        </p:scale>
        <p:origin x="1493"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E96E2D-5460-481A-A44C-CB4B31BACC57}" type="datetimeFigureOut">
              <a:rPr lang="en-GB" smtClean="0"/>
              <a:t>22/07/2025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48C655-7DCF-4E66-BA2B-B17DE646116B}" type="slidenum">
              <a:rPr lang="en-GB" smtClean="0"/>
              <a:t>‹#›</a:t>
            </a:fld>
            <a:endParaRPr lang="en-GB" dirty="0"/>
          </a:p>
        </p:txBody>
      </p:sp>
    </p:spTree>
    <p:extLst>
      <p:ext uri="{BB962C8B-B14F-4D97-AF65-F5344CB8AC3E}">
        <p14:creationId xmlns:p14="http://schemas.microsoft.com/office/powerpoint/2010/main" val="465071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38105325-B6DA-4AA4-B520-7C0C0B4ECB02}" type="slidenum">
              <a:rPr lang="en-GB" altLang="en-US"/>
              <a:pPr eaLnBrk="1" hangingPunct="1">
                <a:spcBef>
                  <a:spcPct val="0"/>
                </a:spcBef>
              </a:pPr>
              <a:t>1</a:t>
            </a:fld>
            <a:endParaRPr lang="en-GB" altLang="en-US" dirty="0"/>
          </a:p>
        </p:txBody>
      </p:sp>
      <p:sp>
        <p:nvSpPr>
          <p:cNvPr id="45059"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114E3363-AA6A-4482-B62A-744EF7582E79}" type="slidenum">
              <a:rPr lang="en-GB" altLang="en-US"/>
              <a:pPr algn="r" eaLnBrk="1" hangingPunct="1">
                <a:spcBef>
                  <a:spcPct val="0"/>
                </a:spcBef>
              </a:pPr>
              <a:t>1</a:t>
            </a:fld>
            <a:endParaRPr lang="en-GB" altLang="en-US" dirty="0"/>
          </a:p>
        </p:txBody>
      </p:sp>
      <p:sp>
        <p:nvSpPr>
          <p:cNvPr id="45060" name="Rectangle 2"/>
          <p:cNvSpPr>
            <a:spLocks noGrp="1" noRot="1" noChangeAspect="1" noChangeArrowheads="1" noTextEdit="1"/>
          </p:cNvSpPr>
          <p:nvPr>
            <p:ph type="sldImg"/>
          </p:nvPr>
        </p:nvSpPr>
        <p:spPr>
          <a:xfrm>
            <a:off x="90488" y="744538"/>
            <a:ext cx="6616700" cy="3722687"/>
          </a:xfrm>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1400" i="1" dirty="0">
              <a:latin typeface="Arial" panose="020B0604020202020204" pitchFamily="34" charset="0"/>
            </a:endParaRPr>
          </a:p>
          <a:p>
            <a:endParaRPr lang="en-GB" altLang="en-US" sz="1400" dirty="0">
              <a:latin typeface="Arial" panose="020B0604020202020204" pitchFamily="34" charset="0"/>
            </a:endParaRPr>
          </a:p>
          <a:p>
            <a:pPr>
              <a:buFontTx/>
              <a:buChar char="-"/>
            </a:pPr>
            <a:endParaRPr lang="en-GB"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45062"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en-US" altLang="en-US" dirty="0"/>
          </a:p>
        </p:txBody>
      </p:sp>
    </p:spTree>
    <p:extLst>
      <p:ext uri="{BB962C8B-B14F-4D97-AF65-F5344CB8AC3E}">
        <p14:creationId xmlns:p14="http://schemas.microsoft.com/office/powerpoint/2010/main" val="1906517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288633E0-D2AE-431D-AC6E-4139C7A01407}" type="slidenum">
              <a:rPr lang="en-GB" altLang="en-US"/>
              <a:pPr eaLnBrk="1" hangingPunct="1">
                <a:spcBef>
                  <a:spcPct val="0"/>
                </a:spcBef>
              </a:pPr>
              <a:t>12</a:t>
            </a:fld>
            <a:endParaRPr lang="en-GB" altLang="en-US" dirty="0"/>
          </a:p>
        </p:txBody>
      </p:sp>
      <p:sp>
        <p:nvSpPr>
          <p:cNvPr id="61443"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21A9BFB-9E6C-4F26-B286-62A34CC6CCDC}" type="slidenum">
              <a:rPr lang="en-GB" altLang="en-US"/>
              <a:pPr algn="r" eaLnBrk="1" hangingPunct="1">
                <a:spcBef>
                  <a:spcPct val="0"/>
                </a:spcBef>
              </a:pPr>
              <a:t>12</a:t>
            </a:fld>
            <a:endParaRPr lang="en-GB" altLang="en-US" dirty="0"/>
          </a:p>
        </p:txBody>
      </p:sp>
      <p:sp>
        <p:nvSpPr>
          <p:cNvPr id="61444" name="Rectangle 2"/>
          <p:cNvSpPr>
            <a:spLocks noGrp="1" noRot="1" noChangeAspect="1" noChangeArrowheads="1" noTextEdit="1"/>
          </p:cNvSpPr>
          <p:nvPr>
            <p:ph type="sldImg"/>
          </p:nvPr>
        </p:nvSpPr>
        <p:spPr>
          <a:xfrm>
            <a:off x="90488" y="744538"/>
            <a:ext cx="6616700" cy="3722687"/>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
        <p:nvSpPr>
          <p:cNvPr id="61446"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23940738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3079AC2-8660-4996-A093-26769C1A63EE}" type="slidenum">
              <a:rPr lang="en-GB" altLang="en-US"/>
              <a:pPr eaLnBrk="1" hangingPunct="1">
                <a:spcBef>
                  <a:spcPct val="0"/>
                </a:spcBef>
              </a:pPr>
              <a:t>13</a:t>
            </a:fld>
            <a:endParaRPr lang="en-GB" altLang="en-US" dirty="0"/>
          </a:p>
        </p:txBody>
      </p:sp>
      <p:sp>
        <p:nvSpPr>
          <p:cNvPr id="62467"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558979A-6470-4B72-8F43-EDD0C2146D0B}" type="slidenum">
              <a:rPr lang="en-GB" altLang="en-US"/>
              <a:pPr algn="r" eaLnBrk="1" hangingPunct="1">
                <a:spcBef>
                  <a:spcPct val="0"/>
                </a:spcBef>
              </a:pPr>
              <a:t>13</a:t>
            </a:fld>
            <a:endParaRPr lang="en-GB" altLang="en-US" dirty="0"/>
          </a:p>
        </p:txBody>
      </p:sp>
      <p:sp>
        <p:nvSpPr>
          <p:cNvPr id="62468" name="Rectangle 2"/>
          <p:cNvSpPr>
            <a:spLocks noGrp="1" noRot="1" noChangeAspect="1" noChangeArrowheads="1" noTextEdit="1"/>
          </p:cNvSpPr>
          <p:nvPr>
            <p:ph type="sldImg"/>
          </p:nvPr>
        </p:nvSpPr>
        <p:spPr>
          <a:xfrm>
            <a:off x="90488" y="744538"/>
            <a:ext cx="6616700" cy="3722687"/>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62470"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1392702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A45FC08-A893-497B-8C9E-5FEFD5546E15}" type="slidenum">
              <a:rPr lang="en-GB" altLang="en-US"/>
              <a:pPr eaLnBrk="1" hangingPunct="1">
                <a:spcBef>
                  <a:spcPct val="0"/>
                </a:spcBef>
              </a:pPr>
              <a:t>14</a:t>
            </a:fld>
            <a:endParaRPr lang="en-GB" altLang="en-US" dirty="0"/>
          </a:p>
        </p:txBody>
      </p:sp>
      <p:sp>
        <p:nvSpPr>
          <p:cNvPr id="63491"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0D95D32B-1C7F-42A8-95E2-5B35AA6706E8}" type="slidenum">
              <a:rPr lang="en-GB" altLang="en-US"/>
              <a:pPr algn="r" eaLnBrk="1" hangingPunct="1">
                <a:spcBef>
                  <a:spcPct val="0"/>
                </a:spcBef>
              </a:pPr>
              <a:t>14</a:t>
            </a:fld>
            <a:endParaRPr lang="en-GB" altLang="en-US" dirty="0"/>
          </a:p>
        </p:txBody>
      </p:sp>
      <p:sp>
        <p:nvSpPr>
          <p:cNvPr id="63492" name="Rectangle 2"/>
          <p:cNvSpPr>
            <a:spLocks noGrp="1" noRot="1" noChangeAspect="1" noChangeArrowheads="1" noTextEdit="1"/>
          </p:cNvSpPr>
          <p:nvPr>
            <p:ph type="sldImg"/>
          </p:nvPr>
        </p:nvSpPr>
        <p:spPr>
          <a:xfrm>
            <a:off x="90488" y="744538"/>
            <a:ext cx="6616700" cy="3722687"/>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63494"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2090555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37D812B7-445C-4D8E-9B36-5C16C5FE1582}" type="slidenum">
              <a:rPr lang="en-GB" altLang="en-US"/>
              <a:pPr eaLnBrk="1" hangingPunct="1">
                <a:spcBef>
                  <a:spcPct val="0"/>
                </a:spcBef>
              </a:pPr>
              <a:t>15</a:t>
            </a:fld>
            <a:endParaRPr lang="en-GB" altLang="en-US" dirty="0"/>
          </a:p>
        </p:txBody>
      </p:sp>
      <p:sp>
        <p:nvSpPr>
          <p:cNvPr id="64515"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3A8C80B5-18B8-4C22-8F5D-DC2A714BA6AA}" type="slidenum">
              <a:rPr lang="en-GB" altLang="en-US"/>
              <a:pPr algn="r" eaLnBrk="1" hangingPunct="1">
                <a:spcBef>
                  <a:spcPct val="0"/>
                </a:spcBef>
              </a:pPr>
              <a:t>15</a:t>
            </a:fld>
            <a:endParaRPr lang="en-GB" altLang="en-US" dirty="0"/>
          </a:p>
        </p:txBody>
      </p:sp>
      <p:sp>
        <p:nvSpPr>
          <p:cNvPr id="64516" name="Rectangle 2"/>
          <p:cNvSpPr>
            <a:spLocks noGrp="1" noRot="1" noChangeAspect="1" noChangeArrowheads="1" noTextEdit="1"/>
          </p:cNvSpPr>
          <p:nvPr>
            <p:ph type="sldImg"/>
          </p:nvPr>
        </p:nvSpPr>
        <p:spPr>
          <a:xfrm>
            <a:off x="90488" y="744538"/>
            <a:ext cx="6616700" cy="3722687"/>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64518"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3261136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F8C3D1FF-5DDE-4C79-839F-D285423294A1}" type="slidenum">
              <a:rPr lang="en-GB" altLang="en-US"/>
              <a:pPr eaLnBrk="1" hangingPunct="1">
                <a:spcBef>
                  <a:spcPct val="0"/>
                </a:spcBef>
              </a:pPr>
              <a:t>16</a:t>
            </a:fld>
            <a:endParaRPr lang="en-GB" altLang="en-US" dirty="0"/>
          </a:p>
        </p:txBody>
      </p:sp>
      <p:sp>
        <p:nvSpPr>
          <p:cNvPr id="66563"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947B67F2-5975-408C-BFD4-DF78A32E9D37}" type="slidenum">
              <a:rPr lang="en-GB" altLang="en-US"/>
              <a:pPr algn="r" eaLnBrk="1" hangingPunct="1">
                <a:spcBef>
                  <a:spcPct val="0"/>
                </a:spcBef>
              </a:pPr>
              <a:t>16</a:t>
            </a:fld>
            <a:endParaRPr lang="en-GB" altLang="en-US" dirty="0"/>
          </a:p>
        </p:txBody>
      </p:sp>
      <p:sp>
        <p:nvSpPr>
          <p:cNvPr id="66564" name="Rectangle 2"/>
          <p:cNvSpPr>
            <a:spLocks noGrp="1" noRot="1" noChangeAspect="1" noChangeArrowheads="1" noTextEdit="1"/>
          </p:cNvSpPr>
          <p:nvPr>
            <p:ph type="sldImg"/>
          </p:nvPr>
        </p:nvSpPr>
        <p:spPr>
          <a:xfrm>
            <a:off x="90488" y="744538"/>
            <a:ext cx="6616700" cy="3722687"/>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
        <p:nvSpPr>
          <p:cNvPr id="66566"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2406752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12FA7E61-882B-40BD-B0B6-FFE82B5FD1B5}" type="slidenum">
              <a:rPr lang="en-GB" altLang="en-US"/>
              <a:pPr eaLnBrk="1" hangingPunct="1">
                <a:spcBef>
                  <a:spcPct val="0"/>
                </a:spcBef>
              </a:pPr>
              <a:t>17</a:t>
            </a:fld>
            <a:endParaRPr lang="en-GB" altLang="en-US" dirty="0"/>
          </a:p>
        </p:txBody>
      </p:sp>
      <p:sp>
        <p:nvSpPr>
          <p:cNvPr id="67587"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5D7DB889-4085-4233-A522-D7FA691F277B}" type="slidenum">
              <a:rPr lang="en-GB" altLang="en-US"/>
              <a:pPr algn="r" eaLnBrk="1" hangingPunct="1">
                <a:spcBef>
                  <a:spcPct val="0"/>
                </a:spcBef>
              </a:pPr>
              <a:t>17</a:t>
            </a:fld>
            <a:endParaRPr lang="en-GB" altLang="en-US" dirty="0"/>
          </a:p>
        </p:txBody>
      </p:sp>
      <p:sp>
        <p:nvSpPr>
          <p:cNvPr id="67588" name="Rectangle 2"/>
          <p:cNvSpPr>
            <a:spLocks noGrp="1" noRot="1" noChangeAspect="1" noChangeArrowheads="1" noTextEdit="1"/>
          </p:cNvSpPr>
          <p:nvPr>
            <p:ph type="sldImg"/>
          </p:nvPr>
        </p:nvSpPr>
        <p:spPr>
          <a:xfrm>
            <a:off x="90488" y="744538"/>
            <a:ext cx="6616700" cy="3722687"/>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67590"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2718858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317421E7-1335-4186-9C44-F5BCDB6F8A6E}" type="slidenum">
              <a:rPr lang="en-GB" altLang="en-US"/>
              <a:pPr eaLnBrk="1" hangingPunct="1">
                <a:spcBef>
                  <a:spcPct val="0"/>
                </a:spcBef>
              </a:pPr>
              <a:t>18</a:t>
            </a:fld>
            <a:endParaRPr lang="en-GB" altLang="en-US" dirty="0"/>
          </a:p>
        </p:txBody>
      </p:sp>
      <p:sp>
        <p:nvSpPr>
          <p:cNvPr id="68611"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92A55F52-36BA-473E-A9FF-641D42BD338C}" type="slidenum">
              <a:rPr lang="en-GB" altLang="en-US"/>
              <a:pPr algn="r" eaLnBrk="1" hangingPunct="1">
                <a:spcBef>
                  <a:spcPct val="0"/>
                </a:spcBef>
              </a:pPr>
              <a:t>18</a:t>
            </a:fld>
            <a:endParaRPr lang="en-GB" altLang="en-US" dirty="0"/>
          </a:p>
        </p:txBody>
      </p:sp>
      <p:sp>
        <p:nvSpPr>
          <p:cNvPr id="68612" name="Rectangle 2"/>
          <p:cNvSpPr>
            <a:spLocks noGrp="1" noRot="1" noChangeAspect="1" noChangeArrowheads="1" noTextEdit="1"/>
          </p:cNvSpPr>
          <p:nvPr>
            <p:ph type="sldImg"/>
          </p:nvPr>
        </p:nvSpPr>
        <p:spPr>
          <a:xfrm>
            <a:off x="90488" y="744538"/>
            <a:ext cx="6616700" cy="3722687"/>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
        <p:nvSpPr>
          <p:cNvPr id="68614"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1778195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C48C655-7DCF-4E66-BA2B-B17DE646116B}" type="slidenum">
              <a:rPr lang="en-GB" smtClean="0"/>
              <a:t>19</a:t>
            </a:fld>
            <a:endParaRPr lang="en-GB" dirty="0"/>
          </a:p>
        </p:txBody>
      </p:sp>
    </p:spTree>
    <p:extLst>
      <p:ext uri="{BB962C8B-B14F-4D97-AF65-F5344CB8AC3E}">
        <p14:creationId xmlns:p14="http://schemas.microsoft.com/office/powerpoint/2010/main" val="23721673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48C655-7DCF-4E66-BA2B-B17DE646116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20993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48C655-7DCF-4E66-BA2B-B17DE646116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5860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C48C655-7DCF-4E66-BA2B-B17DE646116B}" type="slidenum">
              <a:rPr lang="en-GB" smtClean="0"/>
              <a:t>2</a:t>
            </a:fld>
            <a:endParaRPr lang="en-GB" dirty="0"/>
          </a:p>
        </p:txBody>
      </p:sp>
    </p:spTree>
    <p:extLst>
      <p:ext uri="{BB962C8B-B14F-4D97-AF65-F5344CB8AC3E}">
        <p14:creationId xmlns:p14="http://schemas.microsoft.com/office/powerpoint/2010/main" val="26064933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C48C655-7DCF-4E66-BA2B-B17DE646116B}" type="slidenum">
              <a:rPr lang="en-GB" smtClean="0"/>
              <a:t>22</a:t>
            </a:fld>
            <a:endParaRPr lang="en-GB" dirty="0"/>
          </a:p>
        </p:txBody>
      </p:sp>
    </p:spTree>
    <p:extLst>
      <p:ext uri="{BB962C8B-B14F-4D97-AF65-F5344CB8AC3E}">
        <p14:creationId xmlns:p14="http://schemas.microsoft.com/office/powerpoint/2010/main" val="22272436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C48C655-7DCF-4E66-BA2B-B17DE646116B}" type="slidenum">
              <a:rPr lang="en-GB" smtClean="0"/>
              <a:t>23</a:t>
            </a:fld>
            <a:endParaRPr lang="en-GB" dirty="0"/>
          </a:p>
        </p:txBody>
      </p:sp>
    </p:spTree>
    <p:extLst>
      <p:ext uri="{BB962C8B-B14F-4D97-AF65-F5344CB8AC3E}">
        <p14:creationId xmlns:p14="http://schemas.microsoft.com/office/powerpoint/2010/main" val="2349150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a:noFill/>
        </p:spPr>
        <p:txBody>
          <a:bodyPr/>
          <a:lstStyle/>
          <a:p>
            <a:endParaRPr lang="en-GB" altLang="en-US" dirty="0"/>
          </a:p>
        </p:txBody>
      </p:sp>
      <p:sp>
        <p:nvSpPr>
          <p:cNvPr id="1434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1BFF85C3-9F0C-4FC4-916A-1AA0D78E06A8}" type="slidenum">
              <a:rPr kumimoji="0" lang="en-GB" altLang="en-US" sz="1200" b="0" i="0" u="none" strike="noStrike" kern="1200" cap="none" spc="0" normalizeH="0" baseline="0" noProof="0" smtClean="0">
                <a:ln>
                  <a:noFill/>
                </a:ln>
                <a:solidFill>
                  <a:prstClr val="black"/>
                </a:solidFill>
                <a:effectLst/>
                <a:uLnTx/>
                <a:uFillTx/>
                <a:latin typeface="Times"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prstClr val="black"/>
              </a:solidFill>
              <a:effectLst/>
              <a:uLnTx/>
              <a:uFillTx/>
              <a:latin typeface="Times" panose="02020603050405020304" pitchFamily="18" charset="0"/>
              <a:ea typeface="+mn-ea"/>
              <a:cs typeface="+mn-cs"/>
            </a:endParaRPr>
          </a:p>
        </p:txBody>
      </p:sp>
    </p:spTree>
    <p:extLst>
      <p:ext uri="{BB962C8B-B14F-4D97-AF65-F5344CB8AC3E}">
        <p14:creationId xmlns:p14="http://schemas.microsoft.com/office/powerpoint/2010/main" val="995314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a:noFill/>
        </p:spPr>
        <p:txBody>
          <a:bodyPr/>
          <a:lstStyle/>
          <a:p>
            <a:pPr>
              <a:buFont typeface="Wingdings 2" panose="05020102010507070707" pitchFamily="18" charset="2"/>
              <a:buNone/>
            </a:pPr>
            <a:endParaRPr lang="en-GB" altLang="en-US" dirty="0"/>
          </a:p>
        </p:txBody>
      </p:sp>
      <p:sp>
        <p:nvSpPr>
          <p:cNvPr id="16388"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65C8994-6856-4EE9-9FEA-D5D2967B712C}" type="slidenum">
              <a:rPr lang="en-GB" altLang="en-US" sz="1200" smtClean="0"/>
              <a:pPr/>
              <a:t>4</a:t>
            </a:fld>
            <a:endParaRPr lang="en-GB" altLang="en-US" sz="1200" dirty="0"/>
          </a:p>
        </p:txBody>
      </p:sp>
    </p:spTree>
    <p:extLst>
      <p:ext uri="{BB962C8B-B14F-4D97-AF65-F5344CB8AC3E}">
        <p14:creationId xmlns:p14="http://schemas.microsoft.com/office/powerpoint/2010/main" val="3606885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a:noFill/>
        </p:spPr>
        <p:txBody>
          <a:bodyPr/>
          <a:lstStyle/>
          <a:p>
            <a:pPr marL="171450" indent="-171450">
              <a:buFontTx/>
              <a:buChar char="•"/>
            </a:pPr>
            <a:endParaRPr lang="en-GB" altLang="en-US" dirty="0">
              <a:latin typeface="Arial" panose="020B0604020202020204" pitchFamily="34" charset="0"/>
            </a:endParaRPr>
          </a:p>
        </p:txBody>
      </p:sp>
      <p:sp>
        <p:nvSpPr>
          <p:cNvPr id="24580" name="Slide Number Placeholder 3"/>
          <p:cNvSpPr>
            <a:spLocks noGrp="1"/>
          </p:cNvSpPr>
          <p:nvPr>
            <p:ph type="sldNum" sz="quarter" idx="5"/>
          </p:nvPr>
        </p:nvSpPr>
        <p:spPr>
          <a:noFill/>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5F95C05-8BC9-49FC-939C-9C333C016A76}" type="slidenum">
              <a:rPr kumimoji="0" lang="en-GB"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739716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a:noFill/>
        </p:spPr>
        <p:txBody>
          <a:bodyPr/>
          <a:lstStyle/>
          <a:p>
            <a:pPr marL="171450" indent="-171450">
              <a:buFontTx/>
              <a:buChar char="•"/>
            </a:pPr>
            <a:endParaRPr lang="en-GB" altLang="en-US" dirty="0">
              <a:latin typeface="Arial" panose="020B0604020202020204" pitchFamily="34" charset="0"/>
            </a:endParaRPr>
          </a:p>
        </p:txBody>
      </p:sp>
      <p:sp>
        <p:nvSpPr>
          <p:cNvPr id="24580" name="Slide Number Placeholder 3"/>
          <p:cNvSpPr>
            <a:spLocks noGrp="1"/>
          </p:cNvSpPr>
          <p:nvPr>
            <p:ph type="sldNum" sz="quarter" idx="5"/>
          </p:nvPr>
        </p:nvSpPr>
        <p:spPr>
          <a:noFill/>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5F95C05-8BC9-49FC-939C-9C333C016A76}" type="slidenum">
              <a:rPr kumimoji="0" lang="en-GB"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alt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56937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B2296D0-F816-454E-92A1-1D5E297BCC44}" type="slidenum">
              <a:rPr lang="en-GB" altLang="en-US"/>
              <a:pPr eaLnBrk="1" hangingPunct="1">
                <a:spcBef>
                  <a:spcPct val="0"/>
                </a:spcBef>
              </a:pPr>
              <a:t>9</a:t>
            </a:fld>
            <a:endParaRPr lang="en-GB" altLang="en-US" dirty="0"/>
          </a:p>
        </p:txBody>
      </p:sp>
      <p:sp>
        <p:nvSpPr>
          <p:cNvPr id="58371"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01B2A731-2577-485C-AC06-385ABDB8C21F}" type="slidenum">
              <a:rPr lang="en-GB" altLang="en-US"/>
              <a:pPr algn="r" eaLnBrk="1" hangingPunct="1">
                <a:spcBef>
                  <a:spcPct val="0"/>
                </a:spcBef>
              </a:pPr>
              <a:t>9</a:t>
            </a:fld>
            <a:endParaRPr lang="en-GB" altLang="en-US" dirty="0"/>
          </a:p>
        </p:txBody>
      </p:sp>
      <p:sp>
        <p:nvSpPr>
          <p:cNvPr id="58372" name="Rectangle 2"/>
          <p:cNvSpPr>
            <a:spLocks noGrp="1" noRot="1" noChangeAspect="1" noChangeArrowheads="1" noTextEdit="1"/>
          </p:cNvSpPr>
          <p:nvPr>
            <p:ph type="sldImg"/>
          </p:nvPr>
        </p:nvSpPr>
        <p:spPr>
          <a:xfrm>
            <a:off x="90488" y="744538"/>
            <a:ext cx="6616700" cy="3722687"/>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58374"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2704657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99798D77-6C8F-48D7-945F-7A5B49716E0B}" type="slidenum">
              <a:rPr lang="en-GB" altLang="en-US"/>
              <a:pPr eaLnBrk="1" hangingPunct="1">
                <a:spcBef>
                  <a:spcPct val="0"/>
                </a:spcBef>
              </a:pPr>
              <a:t>10</a:t>
            </a:fld>
            <a:endParaRPr lang="en-GB" altLang="en-US" dirty="0"/>
          </a:p>
        </p:txBody>
      </p:sp>
      <p:sp>
        <p:nvSpPr>
          <p:cNvPr id="59395"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F2A2FE24-9062-4752-9584-7AA6191A27CE}" type="slidenum">
              <a:rPr lang="en-GB" altLang="en-US"/>
              <a:pPr algn="r" eaLnBrk="1" hangingPunct="1">
                <a:spcBef>
                  <a:spcPct val="0"/>
                </a:spcBef>
              </a:pPr>
              <a:t>10</a:t>
            </a:fld>
            <a:endParaRPr lang="en-GB" altLang="en-US" dirty="0"/>
          </a:p>
        </p:txBody>
      </p:sp>
      <p:sp>
        <p:nvSpPr>
          <p:cNvPr id="59396" name="Rectangle 2"/>
          <p:cNvSpPr>
            <a:spLocks noGrp="1" noRot="1" noChangeAspect="1" noChangeArrowheads="1" noTextEdit="1"/>
          </p:cNvSpPr>
          <p:nvPr>
            <p:ph type="sldImg"/>
          </p:nvPr>
        </p:nvSpPr>
        <p:spPr>
          <a:xfrm>
            <a:off x="90488" y="744538"/>
            <a:ext cx="6616700" cy="3722687"/>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59398"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75236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B2296D0-F816-454E-92A1-1D5E297BCC44}" type="slidenum">
              <a:rPr lang="en-GB" altLang="en-US"/>
              <a:pPr eaLnBrk="1" hangingPunct="1">
                <a:spcBef>
                  <a:spcPct val="0"/>
                </a:spcBef>
              </a:pPr>
              <a:t>11</a:t>
            </a:fld>
            <a:endParaRPr lang="en-GB" altLang="en-US" dirty="0"/>
          </a:p>
        </p:txBody>
      </p:sp>
      <p:sp>
        <p:nvSpPr>
          <p:cNvPr id="58371" name="Rectangle 7"/>
          <p:cNvSpPr txBox="1">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01B2A731-2577-485C-AC06-385ABDB8C21F}" type="slidenum">
              <a:rPr lang="en-GB" altLang="en-US"/>
              <a:pPr algn="r" eaLnBrk="1" hangingPunct="1">
                <a:spcBef>
                  <a:spcPct val="0"/>
                </a:spcBef>
              </a:pPr>
              <a:t>11</a:t>
            </a:fld>
            <a:endParaRPr lang="en-GB" altLang="en-US" dirty="0"/>
          </a:p>
        </p:txBody>
      </p:sp>
      <p:sp>
        <p:nvSpPr>
          <p:cNvPr id="58372" name="Rectangle 2"/>
          <p:cNvSpPr>
            <a:spLocks noGrp="1" noRot="1" noChangeAspect="1" noChangeArrowheads="1" noTextEdit="1"/>
          </p:cNvSpPr>
          <p:nvPr>
            <p:ph type="sldImg"/>
          </p:nvPr>
        </p:nvSpPr>
        <p:spPr>
          <a:xfrm>
            <a:off x="90488" y="744538"/>
            <a:ext cx="6616700" cy="3722687"/>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z="1400"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58374"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r>
              <a:rPr lang="en-US" altLang="en-US" dirty="0"/>
              <a:t>Version Jan 2015</a:t>
            </a:r>
          </a:p>
        </p:txBody>
      </p:sp>
    </p:spTree>
    <p:extLst>
      <p:ext uri="{BB962C8B-B14F-4D97-AF65-F5344CB8AC3E}">
        <p14:creationId xmlns:p14="http://schemas.microsoft.com/office/powerpoint/2010/main" val="513974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163104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1978058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4070596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4685" y="6145214"/>
            <a:ext cx="1932516"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0" name="Rectangle 2"/>
          <p:cNvSpPr>
            <a:spLocks noGrp="1" noChangeArrowheads="1"/>
          </p:cNvSpPr>
          <p:nvPr>
            <p:ph type="ctrTitle"/>
          </p:nvPr>
        </p:nvSpPr>
        <p:spPr>
          <a:xfrm>
            <a:off x="508000" y="457200"/>
            <a:ext cx="10160000" cy="2971800"/>
          </a:xfrm>
        </p:spPr>
        <p:txBody>
          <a:bodyPr/>
          <a:lstStyle>
            <a:lvl1pPr>
              <a:defRPr sz="4400"/>
            </a:lvl1pPr>
          </a:lstStyle>
          <a:p>
            <a:pPr lvl="0"/>
            <a:r>
              <a:rPr lang="en-US" altLang="en-US" noProof="0"/>
              <a:t>Click to edit Master title style</a:t>
            </a:r>
          </a:p>
        </p:txBody>
      </p:sp>
      <p:sp>
        <p:nvSpPr>
          <p:cNvPr id="7171" name="Rectangle 3"/>
          <p:cNvSpPr>
            <a:spLocks noGrp="1" noChangeArrowheads="1"/>
          </p:cNvSpPr>
          <p:nvPr>
            <p:ph type="subTitle" idx="1"/>
          </p:nvPr>
        </p:nvSpPr>
        <p:spPr>
          <a:xfrm>
            <a:off x="508000" y="5791200"/>
            <a:ext cx="9144000" cy="914400"/>
          </a:xfrm>
        </p:spPr>
        <p:txBody>
          <a:bodyPr anchor="b"/>
          <a:lstStyle>
            <a:lvl1pPr marL="0" indent="0">
              <a:defRPr b="1"/>
            </a:lvl1pPr>
          </a:lstStyle>
          <a:p>
            <a:pPr lvl="0"/>
            <a:r>
              <a:rPr lang="en-US" altLang="en-US" noProof="0"/>
              <a:t>Click to edit Master subtitle style</a:t>
            </a:r>
          </a:p>
        </p:txBody>
      </p:sp>
    </p:spTree>
    <p:extLst>
      <p:ext uri="{BB962C8B-B14F-4D97-AF65-F5344CB8AC3E}">
        <p14:creationId xmlns:p14="http://schemas.microsoft.com/office/powerpoint/2010/main" val="2830053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52557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4458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334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51600" y="1981200"/>
            <a:ext cx="5334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31513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64703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702864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06229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213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38993236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64273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74629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67800" y="609600"/>
            <a:ext cx="2717800" cy="51816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950200" cy="518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39971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109335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3496899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3020599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1745053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2228544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47881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DCF8B68-E729-4675-B70D-7A1A009173B0}" type="slidenum">
              <a:rPr lang="en-GB" smtClean="0"/>
              <a:t>‹#›</a:t>
            </a:fld>
            <a:endParaRPr lang="en-GB" dirty="0"/>
          </a:p>
        </p:txBody>
      </p:sp>
    </p:spTree>
    <p:extLst>
      <p:ext uri="{BB962C8B-B14F-4D97-AF65-F5344CB8AC3E}">
        <p14:creationId xmlns:p14="http://schemas.microsoft.com/office/powerpoint/2010/main" val="3551229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CF8B68-E729-4675-B70D-7A1A009173B0}" type="slidenum">
              <a:rPr lang="en-GB" smtClean="0"/>
              <a:t>‹#›</a:t>
            </a:fld>
            <a:endParaRPr lang="en-GB" dirty="0"/>
          </a:p>
        </p:txBody>
      </p:sp>
    </p:spTree>
    <p:extLst>
      <p:ext uri="{BB962C8B-B14F-4D97-AF65-F5344CB8AC3E}">
        <p14:creationId xmlns:p14="http://schemas.microsoft.com/office/powerpoint/2010/main" val="1846788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871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Use this style for headers</a:t>
            </a:r>
          </a:p>
        </p:txBody>
      </p:sp>
      <p:sp>
        <p:nvSpPr>
          <p:cNvPr id="1027" name="Rectangle 3"/>
          <p:cNvSpPr>
            <a:spLocks noGrp="1" noChangeArrowheads="1"/>
          </p:cNvSpPr>
          <p:nvPr>
            <p:ph type="body" idx="1"/>
          </p:nvPr>
        </p:nvSpPr>
        <p:spPr bwMode="auto">
          <a:xfrm>
            <a:off x="914400" y="1981200"/>
            <a:ext cx="108712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0"/>
            <a:endParaRPr lang="en-US" altLang="en-US"/>
          </a:p>
          <a:p>
            <a:pPr lvl="1"/>
            <a:r>
              <a:rPr lang="en-US" altLang="en-US"/>
              <a:t>Second level</a:t>
            </a:r>
          </a:p>
          <a:p>
            <a:pPr lvl="2"/>
            <a:r>
              <a:rPr lang="en-US" altLang="en-US"/>
              <a:t>Third level</a:t>
            </a:r>
          </a:p>
          <a:p>
            <a:pPr lvl="3"/>
            <a:endParaRPr lang="en-US" altLang="en-US"/>
          </a:p>
        </p:txBody>
      </p:sp>
      <p:pic>
        <p:nvPicPr>
          <p:cNvPr id="1028"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954685" y="6145214"/>
            <a:ext cx="1932516"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5888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000" b="1">
          <a:solidFill>
            <a:srgbClr val="4C4C4C"/>
          </a:solidFill>
          <a:latin typeface="+mj-lt"/>
          <a:ea typeface="+mj-ea"/>
          <a:cs typeface="+mj-cs"/>
        </a:defRPr>
      </a:lvl1pPr>
      <a:lvl2pPr algn="l" rtl="0" eaLnBrk="0" fontAlgn="base" hangingPunct="0">
        <a:spcBef>
          <a:spcPct val="0"/>
        </a:spcBef>
        <a:spcAft>
          <a:spcPct val="0"/>
        </a:spcAft>
        <a:defRPr sz="4000" b="1">
          <a:solidFill>
            <a:srgbClr val="4C4C4C"/>
          </a:solidFill>
          <a:latin typeface="Arial" charset="0"/>
        </a:defRPr>
      </a:lvl2pPr>
      <a:lvl3pPr algn="l" rtl="0" eaLnBrk="0" fontAlgn="base" hangingPunct="0">
        <a:spcBef>
          <a:spcPct val="0"/>
        </a:spcBef>
        <a:spcAft>
          <a:spcPct val="0"/>
        </a:spcAft>
        <a:defRPr sz="4000" b="1">
          <a:solidFill>
            <a:srgbClr val="4C4C4C"/>
          </a:solidFill>
          <a:latin typeface="Arial" charset="0"/>
        </a:defRPr>
      </a:lvl3pPr>
      <a:lvl4pPr algn="l" rtl="0" eaLnBrk="0" fontAlgn="base" hangingPunct="0">
        <a:spcBef>
          <a:spcPct val="0"/>
        </a:spcBef>
        <a:spcAft>
          <a:spcPct val="0"/>
        </a:spcAft>
        <a:defRPr sz="4000" b="1">
          <a:solidFill>
            <a:srgbClr val="4C4C4C"/>
          </a:solidFill>
          <a:latin typeface="Arial" charset="0"/>
        </a:defRPr>
      </a:lvl4pPr>
      <a:lvl5pPr algn="l" rtl="0" eaLnBrk="0" fontAlgn="base" hangingPunct="0">
        <a:spcBef>
          <a:spcPct val="0"/>
        </a:spcBef>
        <a:spcAft>
          <a:spcPct val="0"/>
        </a:spcAft>
        <a:defRPr sz="4000" b="1">
          <a:solidFill>
            <a:srgbClr val="4C4C4C"/>
          </a:solidFill>
          <a:latin typeface="Arial" charset="0"/>
        </a:defRPr>
      </a:lvl5pPr>
      <a:lvl6pPr marL="457200" algn="l" rtl="0" fontAlgn="base">
        <a:spcBef>
          <a:spcPct val="0"/>
        </a:spcBef>
        <a:spcAft>
          <a:spcPct val="0"/>
        </a:spcAft>
        <a:defRPr sz="4000" b="1">
          <a:solidFill>
            <a:srgbClr val="4C4C4C"/>
          </a:solidFill>
          <a:latin typeface="Arial" charset="0"/>
        </a:defRPr>
      </a:lvl6pPr>
      <a:lvl7pPr marL="914400" algn="l" rtl="0" fontAlgn="base">
        <a:spcBef>
          <a:spcPct val="0"/>
        </a:spcBef>
        <a:spcAft>
          <a:spcPct val="0"/>
        </a:spcAft>
        <a:defRPr sz="4000" b="1">
          <a:solidFill>
            <a:srgbClr val="4C4C4C"/>
          </a:solidFill>
          <a:latin typeface="Arial" charset="0"/>
        </a:defRPr>
      </a:lvl7pPr>
      <a:lvl8pPr marL="1371600" algn="l" rtl="0" fontAlgn="base">
        <a:spcBef>
          <a:spcPct val="0"/>
        </a:spcBef>
        <a:spcAft>
          <a:spcPct val="0"/>
        </a:spcAft>
        <a:defRPr sz="4000" b="1">
          <a:solidFill>
            <a:srgbClr val="4C4C4C"/>
          </a:solidFill>
          <a:latin typeface="Arial" charset="0"/>
        </a:defRPr>
      </a:lvl8pPr>
      <a:lvl9pPr marL="1828800" algn="l" rtl="0" fontAlgn="base">
        <a:spcBef>
          <a:spcPct val="0"/>
        </a:spcBef>
        <a:spcAft>
          <a:spcPct val="0"/>
        </a:spcAft>
        <a:defRPr sz="4000" b="1">
          <a:solidFill>
            <a:srgbClr val="4C4C4C"/>
          </a:solidFill>
          <a:latin typeface="Arial" charset="0"/>
        </a:defRPr>
      </a:lvl9pPr>
    </p:titleStyle>
    <p:bodyStyle>
      <a:lvl1pPr marL="342900" indent="-342900" algn="l" rtl="0" eaLnBrk="0" fontAlgn="base" hangingPunct="0">
        <a:spcBef>
          <a:spcPct val="20000"/>
        </a:spcBef>
        <a:spcAft>
          <a:spcPct val="0"/>
        </a:spcAft>
        <a:defRPr sz="2800">
          <a:solidFill>
            <a:srgbClr val="4C4C4C"/>
          </a:solidFill>
          <a:latin typeface="+mn-lt"/>
          <a:ea typeface="+mn-ea"/>
          <a:cs typeface="+mn-cs"/>
        </a:defRPr>
      </a:lvl1pPr>
      <a:lvl2pPr marL="762000" indent="-228600" algn="l" rtl="0" eaLnBrk="0" fontAlgn="base" hangingPunct="0">
        <a:spcBef>
          <a:spcPct val="20000"/>
        </a:spcBef>
        <a:spcAft>
          <a:spcPct val="0"/>
        </a:spcAft>
        <a:buFont typeface="Times" panose="02020603050405020304" pitchFamily="18" charset="0"/>
        <a:buChar char="•"/>
        <a:defRPr sz="2800">
          <a:solidFill>
            <a:srgbClr val="4C4C4C"/>
          </a:solidFill>
          <a:latin typeface="+mn-lt"/>
        </a:defRPr>
      </a:lvl2pPr>
      <a:lvl3pPr marL="1181100" indent="-228600" algn="l" rtl="0" eaLnBrk="0" fontAlgn="base" hangingPunct="0">
        <a:spcBef>
          <a:spcPct val="20000"/>
        </a:spcBef>
        <a:spcAft>
          <a:spcPct val="0"/>
        </a:spcAft>
        <a:buChar char="-"/>
        <a:defRPr sz="2200">
          <a:solidFill>
            <a:srgbClr val="4C4C4C"/>
          </a:solidFill>
          <a:latin typeface="+mn-lt"/>
        </a:defRPr>
      </a:lvl3pPr>
      <a:lvl4pPr marL="1600200" indent="-228600" algn="l" rtl="0" eaLnBrk="0" fontAlgn="base" hangingPunct="0">
        <a:spcBef>
          <a:spcPct val="20000"/>
        </a:spcBef>
        <a:spcAft>
          <a:spcPct val="0"/>
        </a:spcAft>
        <a:defRPr sz="2000">
          <a:solidFill>
            <a:srgbClr val="333333"/>
          </a:solidFill>
          <a:latin typeface="+mn-lt"/>
        </a:defRPr>
      </a:lvl4pPr>
      <a:lvl5pPr marL="2057400" indent="-228600" algn="l" rtl="0" eaLnBrk="0" fontAlgn="base" hangingPunct="0">
        <a:spcBef>
          <a:spcPct val="20000"/>
        </a:spcBef>
        <a:spcAft>
          <a:spcPct val="0"/>
        </a:spcAft>
        <a:defRPr sz="2000">
          <a:solidFill>
            <a:srgbClr val="333333"/>
          </a:solidFill>
          <a:latin typeface="+mn-lt"/>
        </a:defRPr>
      </a:lvl5pPr>
      <a:lvl6pPr marL="2514600" indent="-228600" algn="l" rtl="0" fontAlgn="base">
        <a:spcBef>
          <a:spcPct val="20000"/>
        </a:spcBef>
        <a:spcAft>
          <a:spcPct val="0"/>
        </a:spcAft>
        <a:defRPr sz="2000">
          <a:solidFill>
            <a:srgbClr val="333333"/>
          </a:solidFill>
          <a:latin typeface="+mn-lt"/>
        </a:defRPr>
      </a:lvl6pPr>
      <a:lvl7pPr marL="2971800" indent="-228600" algn="l" rtl="0" fontAlgn="base">
        <a:spcBef>
          <a:spcPct val="20000"/>
        </a:spcBef>
        <a:spcAft>
          <a:spcPct val="0"/>
        </a:spcAft>
        <a:defRPr sz="2000">
          <a:solidFill>
            <a:srgbClr val="333333"/>
          </a:solidFill>
          <a:latin typeface="+mn-lt"/>
        </a:defRPr>
      </a:lvl7pPr>
      <a:lvl8pPr marL="3429000" indent="-228600" algn="l" rtl="0" fontAlgn="base">
        <a:spcBef>
          <a:spcPct val="20000"/>
        </a:spcBef>
        <a:spcAft>
          <a:spcPct val="0"/>
        </a:spcAft>
        <a:defRPr sz="2000">
          <a:solidFill>
            <a:srgbClr val="333333"/>
          </a:solidFill>
          <a:latin typeface="+mn-lt"/>
        </a:defRPr>
      </a:lvl8pPr>
      <a:lvl9pPr marL="3886200" indent="-228600" algn="l" rtl="0" fontAlgn="base">
        <a:spcBef>
          <a:spcPct val="20000"/>
        </a:spcBef>
        <a:spcAft>
          <a:spcPct val="0"/>
        </a:spcAft>
        <a:defRPr sz="20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hyperlink" Target="https://www.nottinghamcity.gov.uk/information-for-residents/health-and-social-care/adult-social-care/adult-social-carers-hub/"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0" y="723331"/>
            <a:ext cx="9144000" cy="2786632"/>
          </a:xfrm>
        </p:spPr>
        <p:txBody>
          <a:bodyPr>
            <a:normAutofit/>
          </a:bodyPr>
          <a:lstStyle/>
          <a:p>
            <a:pPr eaLnBrk="1" hangingPunct="1"/>
            <a:r>
              <a:rPr lang="en-GB" altLang="en-US" sz="5400" b="1" dirty="0">
                <a:solidFill>
                  <a:srgbClr val="297B71"/>
                </a:solidFill>
                <a:latin typeface="Arial" panose="020B0604020202020204" pitchFamily="34" charset="0"/>
                <a:cs typeface="Arial" panose="020B0604020202020204" pitchFamily="34" charset="0"/>
              </a:rPr>
              <a:t>Safeguarding Adults:</a:t>
            </a:r>
            <a:br>
              <a:rPr lang="en-GB" altLang="en-US" sz="5400" b="1" dirty="0">
                <a:solidFill>
                  <a:srgbClr val="297B71"/>
                </a:solidFill>
              </a:rPr>
            </a:br>
            <a:r>
              <a:rPr lang="en-GB" altLang="en-US" sz="4000" b="1" dirty="0">
                <a:solidFill>
                  <a:srgbClr val="297B71"/>
                </a:solidFill>
                <a:latin typeface="Arial" panose="020B0604020202020204" pitchFamily="34" charset="0"/>
                <a:cs typeface="Arial" panose="020B0604020202020204" pitchFamily="34" charset="0"/>
              </a:rPr>
              <a:t>An Introduction</a:t>
            </a:r>
            <a:br>
              <a:rPr lang="en-GB" altLang="en-US" sz="5400" dirty="0"/>
            </a:br>
            <a:endParaRPr lang="en-GB" altLang="en-US" sz="4000" b="1" dirty="0"/>
          </a:p>
        </p:txBody>
      </p:sp>
      <p:sp>
        <p:nvSpPr>
          <p:cNvPr id="3" name="Slide Number Placeholder 2"/>
          <p:cNvSpPr>
            <a:spLocks noGrp="1"/>
          </p:cNvSpPr>
          <p:nvPr>
            <p:ph type="sldNum" sz="quarter" idx="12"/>
          </p:nvPr>
        </p:nvSpPr>
        <p:spPr/>
        <p:txBody>
          <a:bodyPr/>
          <a:lstStyle/>
          <a:p>
            <a:fld id="{DDCF8B68-E729-4675-B70D-7A1A009173B0}" type="slidenum">
              <a:rPr lang="en-GB" smtClean="0"/>
              <a:t>1</a:t>
            </a:fld>
            <a:endParaRPr lang="en-GB" dirty="0"/>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2989333" y="3509963"/>
            <a:ext cx="6788150" cy="2105025"/>
          </a:xfrm>
          <a:prstGeom prst="rect">
            <a:avLst/>
          </a:prstGeom>
          <a:noFill/>
          <a:ln>
            <a:noFill/>
          </a:ln>
        </p:spPr>
      </p:pic>
      <p:sp>
        <p:nvSpPr>
          <p:cNvPr id="2" name="Date Placeholder 1"/>
          <p:cNvSpPr>
            <a:spLocks noGrp="1"/>
          </p:cNvSpPr>
          <p:nvPr>
            <p:ph type="dt" sz="half" idx="10"/>
          </p:nvPr>
        </p:nvSpPr>
        <p:spPr/>
        <p:txBody>
          <a:bodyPr/>
          <a:lstStyle/>
          <a:p>
            <a:r>
              <a:rPr lang="en-US" dirty="0"/>
              <a:t>January 2020 v1</a:t>
            </a:r>
            <a:endParaRPr lang="en-GB" dirty="0"/>
          </a:p>
        </p:txBody>
      </p:sp>
    </p:spTree>
    <p:extLst>
      <p:ext uri="{BB962C8B-B14F-4D97-AF65-F5344CB8AC3E}">
        <p14:creationId xmlns:p14="http://schemas.microsoft.com/office/powerpoint/2010/main" val="1056796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Line 19"/>
          <p:cNvSpPr>
            <a:spLocks noChangeShapeType="1"/>
          </p:cNvSpPr>
          <p:nvPr/>
        </p:nvSpPr>
        <p:spPr bwMode="auto">
          <a:xfrm>
            <a:off x="991737" y="1450478"/>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6388" name="Rectangle 20"/>
          <p:cNvSpPr>
            <a:spLocks noGrp="1" noChangeArrowheads="1"/>
          </p:cNvSpPr>
          <p:nvPr>
            <p:ph type="title"/>
          </p:nvPr>
        </p:nvSpPr>
        <p:spPr>
          <a:xfrm>
            <a:off x="914400" y="609600"/>
            <a:ext cx="9676263" cy="1143000"/>
          </a:xfrm>
          <a:noFill/>
        </p:spPr>
        <p:txBody>
          <a:bodyPr/>
          <a:lstStyle/>
          <a:p>
            <a:pPr eaLnBrk="1" hangingPunct="1"/>
            <a:r>
              <a:rPr lang="en-GB" altLang="en-US" sz="4000" b="1" dirty="0">
                <a:solidFill>
                  <a:srgbClr val="297B71"/>
                </a:solidFill>
              </a:rPr>
              <a:t>Domestic Violence:</a:t>
            </a:r>
          </a:p>
        </p:txBody>
      </p:sp>
      <p:sp>
        <p:nvSpPr>
          <p:cNvPr id="2" name="Content Placeholder 1"/>
          <p:cNvSpPr>
            <a:spLocks noGrp="1"/>
          </p:cNvSpPr>
          <p:nvPr>
            <p:ph idx="1"/>
          </p:nvPr>
        </p:nvSpPr>
        <p:spPr>
          <a:xfrm>
            <a:off x="914400" y="1981200"/>
            <a:ext cx="9676263" cy="3810000"/>
          </a:xfrm>
        </p:spPr>
        <p:txBody>
          <a:bodyPr/>
          <a:lstStyle/>
          <a:p>
            <a:pPr marL="457200" indent="-457200">
              <a:buFont typeface="Arial" panose="020B0604020202020204" pitchFamily="34" charset="0"/>
              <a:buChar char="•"/>
            </a:pPr>
            <a:r>
              <a:rPr lang="en-GB" altLang="en-US" b="1" dirty="0">
                <a:solidFill>
                  <a:schemeClr val="tx1"/>
                </a:solidFill>
              </a:rPr>
              <a:t>Including… </a:t>
            </a:r>
          </a:p>
          <a:p>
            <a:pPr marL="457200" indent="-457200">
              <a:buFont typeface="Arial" panose="020B0604020202020204" pitchFamily="34" charset="0"/>
              <a:buChar char="•"/>
            </a:pPr>
            <a:r>
              <a:rPr lang="en-GB" altLang="en-US" b="1" dirty="0">
                <a:solidFill>
                  <a:schemeClr val="tx1"/>
                </a:solidFill>
              </a:rPr>
              <a:t>Psychological</a:t>
            </a:r>
          </a:p>
          <a:p>
            <a:pPr marL="457200" indent="-457200">
              <a:buFont typeface="Arial" panose="020B0604020202020204" pitchFamily="34" charset="0"/>
              <a:buChar char="•"/>
            </a:pPr>
            <a:r>
              <a:rPr lang="en-GB" altLang="en-US" b="1" dirty="0">
                <a:solidFill>
                  <a:schemeClr val="tx1"/>
                </a:solidFill>
              </a:rPr>
              <a:t>Physical </a:t>
            </a:r>
          </a:p>
          <a:p>
            <a:pPr marL="457200" indent="-457200">
              <a:buFont typeface="Arial" panose="020B0604020202020204" pitchFamily="34" charset="0"/>
              <a:buChar char="•"/>
            </a:pPr>
            <a:r>
              <a:rPr lang="en-GB" altLang="en-US" b="1" dirty="0">
                <a:solidFill>
                  <a:schemeClr val="tx1"/>
                </a:solidFill>
              </a:rPr>
              <a:t>Sexual </a:t>
            </a:r>
          </a:p>
          <a:p>
            <a:pPr marL="457200" indent="-457200">
              <a:buFont typeface="Arial" panose="020B0604020202020204" pitchFamily="34" charset="0"/>
              <a:buChar char="•"/>
            </a:pPr>
            <a:r>
              <a:rPr lang="en-GB" altLang="en-US" b="1" dirty="0">
                <a:solidFill>
                  <a:schemeClr val="tx1"/>
                </a:solidFill>
              </a:rPr>
              <a:t>Financial </a:t>
            </a:r>
          </a:p>
          <a:p>
            <a:pPr marL="457200" indent="-457200">
              <a:buFont typeface="Arial" panose="020B0604020202020204" pitchFamily="34" charset="0"/>
              <a:buChar char="•"/>
            </a:pPr>
            <a:r>
              <a:rPr lang="en-GB" altLang="en-US" b="1" dirty="0">
                <a:solidFill>
                  <a:schemeClr val="tx1"/>
                </a:solidFill>
              </a:rPr>
              <a:t>Emotional abuse  </a:t>
            </a:r>
          </a:p>
          <a:p>
            <a:pPr marL="457200" indent="-457200">
              <a:buFont typeface="Arial" panose="020B0604020202020204" pitchFamily="34" charset="0"/>
              <a:buChar char="•"/>
            </a:pPr>
            <a:r>
              <a:rPr lang="en-GB" altLang="en-US" b="1" dirty="0">
                <a:solidFill>
                  <a:schemeClr val="tx1"/>
                </a:solidFill>
              </a:rPr>
              <a:t>So called ‘honour 'based violence</a:t>
            </a:r>
          </a:p>
          <a:p>
            <a:endParaRPr lang="en-GB" dirty="0"/>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737" y="5791200"/>
            <a:ext cx="2609850" cy="742950"/>
          </a:xfrm>
          <a:prstGeom prst="rect">
            <a:avLst/>
          </a:prstGeom>
          <a:noFill/>
        </p:spPr>
      </p:pic>
    </p:spTree>
    <p:extLst>
      <p:ext uri="{BB962C8B-B14F-4D97-AF65-F5344CB8AC3E}">
        <p14:creationId xmlns:p14="http://schemas.microsoft.com/office/powerpoint/2010/main" val="2349711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Line 19"/>
          <p:cNvSpPr>
            <a:spLocks noChangeShapeType="1"/>
          </p:cNvSpPr>
          <p:nvPr/>
        </p:nvSpPr>
        <p:spPr bwMode="auto">
          <a:xfrm>
            <a:off x="1019033" y="1429721"/>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5364" name="Rectangle 20"/>
          <p:cNvSpPr>
            <a:spLocks noGrp="1" noChangeArrowheads="1"/>
          </p:cNvSpPr>
          <p:nvPr>
            <p:ph type="title"/>
          </p:nvPr>
        </p:nvSpPr>
        <p:spPr>
          <a:xfrm>
            <a:off x="914400" y="609600"/>
            <a:ext cx="9753600" cy="1143000"/>
          </a:xfrm>
          <a:noFill/>
        </p:spPr>
        <p:txBody>
          <a:bodyPr/>
          <a:lstStyle/>
          <a:p>
            <a:pPr eaLnBrk="1" hangingPunct="1"/>
            <a:r>
              <a:rPr lang="en-GB" altLang="en-US" sz="4000" dirty="0">
                <a:solidFill>
                  <a:srgbClr val="297B71"/>
                </a:solidFill>
              </a:rPr>
              <a:t>Sexual</a:t>
            </a:r>
            <a:r>
              <a:rPr lang="en-GB" altLang="en-US" sz="4000" b="1" dirty="0">
                <a:solidFill>
                  <a:srgbClr val="297B71"/>
                </a:solidFill>
              </a:rPr>
              <a:t> Abuse:</a:t>
            </a:r>
          </a:p>
        </p:txBody>
      </p:sp>
      <p:sp>
        <p:nvSpPr>
          <p:cNvPr id="5" name="Content Placeholder 4"/>
          <p:cNvSpPr>
            <a:spLocks noGrp="1"/>
          </p:cNvSpPr>
          <p:nvPr>
            <p:ph idx="1"/>
          </p:nvPr>
        </p:nvSpPr>
        <p:spPr>
          <a:xfrm>
            <a:off x="873457" y="1596787"/>
            <a:ext cx="10912143" cy="4313001"/>
          </a:xfrm>
        </p:spPr>
        <p:txBody>
          <a:bodyPr/>
          <a:lstStyle/>
          <a:p>
            <a:pPr>
              <a:spcBef>
                <a:spcPts val="376"/>
              </a:spcBef>
              <a:buFont typeface="Arial" panose="020B0604020202020204" pitchFamily="34" charset="0"/>
              <a:buChar char="•"/>
            </a:pPr>
            <a:r>
              <a:rPr lang="en-GB" sz="2400" b="1" dirty="0">
                <a:solidFill>
                  <a:schemeClr val="tx1"/>
                </a:solidFill>
              </a:rPr>
              <a:t>Including…Rape</a:t>
            </a:r>
          </a:p>
          <a:p>
            <a:pPr>
              <a:spcBef>
                <a:spcPts val="376"/>
              </a:spcBef>
              <a:buFont typeface="Arial" panose="020B0604020202020204" pitchFamily="34" charset="0"/>
              <a:buChar char="•"/>
            </a:pPr>
            <a:r>
              <a:rPr lang="en-GB" sz="2400" b="1" dirty="0">
                <a:solidFill>
                  <a:schemeClr val="tx1"/>
                </a:solidFill>
              </a:rPr>
              <a:t>Indecent exposure</a:t>
            </a:r>
          </a:p>
          <a:p>
            <a:pPr>
              <a:spcBef>
                <a:spcPts val="376"/>
              </a:spcBef>
              <a:buFont typeface="Arial" panose="020B0604020202020204" pitchFamily="34" charset="0"/>
              <a:buChar char="•"/>
            </a:pPr>
            <a:r>
              <a:rPr lang="en-GB" sz="2400" b="1" dirty="0">
                <a:solidFill>
                  <a:schemeClr val="tx1"/>
                </a:solidFill>
              </a:rPr>
              <a:t>Sexual harassment</a:t>
            </a:r>
          </a:p>
          <a:p>
            <a:pPr>
              <a:spcBef>
                <a:spcPts val="376"/>
              </a:spcBef>
              <a:buFont typeface="Arial" panose="020B0604020202020204" pitchFamily="34" charset="0"/>
              <a:buChar char="•"/>
            </a:pPr>
            <a:r>
              <a:rPr lang="en-GB" sz="2400" b="1" dirty="0">
                <a:solidFill>
                  <a:schemeClr val="tx1"/>
                </a:solidFill>
              </a:rPr>
              <a:t>Inappropriate looking or touching</a:t>
            </a:r>
          </a:p>
          <a:p>
            <a:pPr>
              <a:spcBef>
                <a:spcPts val="376"/>
              </a:spcBef>
              <a:buFont typeface="Arial" panose="020B0604020202020204" pitchFamily="34" charset="0"/>
              <a:buChar char="•"/>
            </a:pPr>
            <a:r>
              <a:rPr lang="en-GB" sz="2400" b="1" dirty="0">
                <a:solidFill>
                  <a:schemeClr val="tx1"/>
                </a:solidFill>
              </a:rPr>
              <a:t>Sexual teasing or innuendo</a:t>
            </a:r>
          </a:p>
          <a:p>
            <a:pPr>
              <a:spcBef>
                <a:spcPts val="376"/>
              </a:spcBef>
              <a:buFont typeface="Arial" panose="020B0604020202020204" pitchFamily="34" charset="0"/>
              <a:buChar char="•"/>
            </a:pPr>
            <a:r>
              <a:rPr lang="en-GB" sz="2400" b="1" dirty="0">
                <a:solidFill>
                  <a:schemeClr val="tx1"/>
                </a:solidFill>
              </a:rPr>
              <a:t>Sexual photography</a:t>
            </a:r>
          </a:p>
          <a:p>
            <a:pPr>
              <a:spcBef>
                <a:spcPts val="376"/>
              </a:spcBef>
              <a:buFont typeface="Arial" panose="020B0604020202020204" pitchFamily="34" charset="0"/>
              <a:buChar char="•"/>
            </a:pPr>
            <a:r>
              <a:rPr lang="en-GB" sz="2400" b="1" dirty="0">
                <a:solidFill>
                  <a:schemeClr val="tx1"/>
                </a:solidFill>
              </a:rPr>
              <a:t>Subjection to pornography or witnessing sexual acts</a:t>
            </a:r>
          </a:p>
          <a:p>
            <a:pPr>
              <a:spcBef>
                <a:spcPts val="376"/>
              </a:spcBef>
              <a:buFont typeface="Arial" panose="020B0604020202020204" pitchFamily="34" charset="0"/>
              <a:buChar char="•"/>
            </a:pPr>
            <a:r>
              <a:rPr lang="en-GB" sz="2400" b="1" dirty="0">
                <a:solidFill>
                  <a:schemeClr val="tx1"/>
                </a:solidFill>
              </a:rPr>
              <a:t>Indecent exposure</a:t>
            </a:r>
          </a:p>
          <a:p>
            <a:pPr>
              <a:spcBef>
                <a:spcPts val="376"/>
              </a:spcBef>
              <a:buFont typeface="Arial" panose="020B0604020202020204" pitchFamily="34" charset="0"/>
              <a:buChar char="•"/>
            </a:pPr>
            <a:r>
              <a:rPr lang="en-GB" sz="2400" b="1" dirty="0">
                <a:solidFill>
                  <a:schemeClr val="tx1"/>
                </a:solidFill>
              </a:rPr>
              <a:t>Sexual assault</a:t>
            </a:r>
          </a:p>
          <a:p>
            <a:pPr>
              <a:spcBef>
                <a:spcPts val="376"/>
              </a:spcBef>
              <a:buFont typeface="Arial" panose="020B0604020202020204" pitchFamily="34" charset="0"/>
              <a:buChar char="•"/>
            </a:pPr>
            <a:r>
              <a:rPr lang="en-GB" sz="2400" b="1" dirty="0">
                <a:solidFill>
                  <a:schemeClr val="tx1"/>
                </a:solidFill>
              </a:rPr>
              <a:t>Sexual acts to which the adult has not consented or was pressured into </a:t>
            </a:r>
          </a:p>
          <a:p>
            <a:endParaRPr lang="en-GB" dirty="0"/>
          </a:p>
        </p:txBody>
      </p:sp>
      <p:sp>
        <p:nvSpPr>
          <p:cNvPr id="15365" name="Rectangle 7"/>
          <p:cNvSpPr>
            <a:spLocks noChangeArrowheads="1"/>
          </p:cNvSpPr>
          <p:nvPr/>
        </p:nvSpPr>
        <p:spPr bwMode="auto">
          <a:xfrm>
            <a:off x="873457" y="1087438"/>
            <a:ext cx="9794543" cy="5040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endParaRPr lang="en-GB" altLang="en-US" sz="2400" dirty="0"/>
          </a:p>
        </p:txBody>
      </p:sp>
      <p:pic>
        <p:nvPicPr>
          <p:cNvPr id="10" name="Picture 9"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5909788"/>
            <a:ext cx="2609850" cy="742950"/>
          </a:xfrm>
          <a:prstGeom prst="rect">
            <a:avLst/>
          </a:prstGeom>
          <a:noFill/>
        </p:spPr>
      </p:pic>
    </p:spTree>
    <p:extLst>
      <p:ext uri="{BB962C8B-B14F-4D97-AF65-F5344CB8AC3E}">
        <p14:creationId xmlns:p14="http://schemas.microsoft.com/office/powerpoint/2010/main" val="1596362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Line 19"/>
          <p:cNvSpPr>
            <a:spLocks noChangeShapeType="1"/>
          </p:cNvSpPr>
          <p:nvPr/>
        </p:nvSpPr>
        <p:spPr bwMode="auto">
          <a:xfrm>
            <a:off x="1023583" y="1440123"/>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8436" name="Rectangle 20"/>
          <p:cNvSpPr>
            <a:spLocks noGrp="1" noChangeArrowheads="1"/>
          </p:cNvSpPr>
          <p:nvPr>
            <p:ph type="title"/>
          </p:nvPr>
        </p:nvSpPr>
        <p:spPr>
          <a:xfrm>
            <a:off x="914400" y="609600"/>
            <a:ext cx="9703558" cy="1143000"/>
          </a:xfrm>
          <a:noFill/>
        </p:spPr>
        <p:txBody>
          <a:bodyPr/>
          <a:lstStyle/>
          <a:p>
            <a:pPr eaLnBrk="1" hangingPunct="1"/>
            <a:r>
              <a:rPr lang="en-GB" altLang="en-US" sz="4000" b="1" dirty="0">
                <a:solidFill>
                  <a:srgbClr val="297B71"/>
                </a:solidFill>
              </a:rPr>
              <a:t>Psychological Abuse:</a:t>
            </a:r>
          </a:p>
        </p:txBody>
      </p:sp>
      <p:sp>
        <p:nvSpPr>
          <p:cNvPr id="3" name="Content Placeholder 2"/>
          <p:cNvSpPr>
            <a:spLocks noGrp="1"/>
          </p:cNvSpPr>
          <p:nvPr>
            <p:ph idx="1"/>
          </p:nvPr>
        </p:nvSpPr>
        <p:spPr>
          <a:xfrm>
            <a:off x="914400" y="1981200"/>
            <a:ext cx="9703558" cy="3810000"/>
          </a:xfrm>
        </p:spPr>
        <p:txBody>
          <a:bodyPr/>
          <a:lstStyle/>
          <a:p>
            <a:pPr marL="457200" indent="-457200">
              <a:buFont typeface="Arial" panose="020B0604020202020204" pitchFamily="34" charset="0"/>
              <a:buChar char="•"/>
            </a:pPr>
            <a:r>
              <a:rPr lang="en-GB" altLang="en-US" b="1" dirty="0">
                <a:solidFill>
                  <a:schemeClr val="tx1"/>
                </a:solidFill>
              </a:rPr>
              <a:t>Including emotional abuse, threats of harm or abandonment, deprivation of contact, humiliation, blaming, controlling, intimidation, coercion, harassment, verbal abuse, cyber bullying, isolation or unreasonable and unjustified withdrawal of services or supportive networks</a:t>
            </a:r>
          </a:p>
          <a:p>
            <a:endParaRPr lang="en-GB" dirty="0"/>
          </a:p>
        </p:txBody>
      </p:sp>
      <p:pic>
        <p:nvPicPr>
          <p:cNvPr id="8" name="Picture 7"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5791200"/>
            <a:ext cx="2609850" cy="742950"/>
          </a:xfrm>
          <a:prstGeom prst="rect">
            <a:avLst/>
          </a:prstGeom>
          <a:noFill/>
        </p:spPr>
      </p:pic>
    </p:spTree>
    <p:extLst>
      <p:ext uri="{BB962C8B-B14F-4D97-AF65-F5344CB8AC3E}">
        <p14:creationId xmlns:p14="http://schemas.microsoft.com/office/powerpoint/2010/main" val="1666357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Line 19"/>
          <p:cNvSpPr>
            <a:spLocks noChangeShapeType="1"/>
          </p:cNvSpPr>
          <p:nvPr/>
        </p:nvSpPr>
        <p:spPr bwMode="auto">
          <a:xfrm>
            <a:off x="1011831" y="1446664"/>
            <a:ext cx="9048466"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9460" name="Rectangle 20"/>
          <p:cNvSpPr>
            <a:spLocks noGrp="1" noChangeArrowheads="1"/>
          </p:cNvSpPr>
          <p:nvPr>
            <p:ph type="title"/>
          </p:nvPr>
        </p:nvSpPr>
        <p:spPr>
          <a:xfrm>
            <a:off x="914400" y="609600"/>
            <a:ext cx="9771797" cy="1143000"/>
          </a:xfrm>
          <a:noFill/>
        </p:spPr>
        <p:txBody>
          <a:bodyPr/>
          <a:lstStyle/>
          <a:p>
            <a:pPr eaLnBrk="1" hangingPunct="1"/>
            <a:r>
              <a:rPr lang="en-GB" altLang="en-US" sz="4000" b="1" dirty="0">
                <a:solidFill>
                  <a:srgbClr val="297B71"/>
                </a:solidFill>
              </a:rPr>
              <a:t>Financial or Material Abuse:</a:t>
            </a:r>
          </a:p>
        </p:txBody>
      </p:sp>
      <p:sp>
        <p:nvSpPr>
          <p:cNvPr id="3" name="Content Placeholder 2"/>
          <p:cNvSpPr>
            <a:spLocks noGrp="1"/>
          </p:cNvSpPr>
          <p:nvPr>
            <p:ph idx="1"/>
          </p:nvPr>
        </p:nvSpPr>
        <p:spPr>
          <a:xfrm>
            <a:off x="914400" y="1752600"/>
            <a:ext cx="9771797" cy="4038600"/>
          </a:xfrm>
        </p:spPr>
        <p:txBody>
          <a:bodyPr/>
          <a:lstStyle/>
          <a:p>
            <a:pPr marL="457200" indent="-457200">
              <a:buFont typeface="Arial" panose="020B0604020202020204" pitchFamily="34" charset="0"/>
              <a:buChar char="•"/>
            </a:pPr>
            <a:r>
              <a:rPr lang="en-GB" altLang="en-US" b="1" dirty="0">
                <a:solidFill>
                  <a:schemeClr val="tx1"/>
                </a:solidFill>
              </a:rPr>
              <a:t>Including…Theft</a:t>
            </a:r>
          </a:p>
          <a:p>
            <a:pPr marL="457200" indent="-457200">
              <a:buFont typeface="Arial" panose="020B0604020202020204" pitchFamily="34" charset="0"/>
              <a:buChar char="•"/>
            </a:pPr>
            <a:r>
              <a:rPr lang="en-GB" altLang="en-US" b="1" dirty="0">
                <a:solidFill>
                  <a:schemeClr val="tx1"/>
                </a:solidFill>
              </a:rPr>
              <a:t>Fraud </a:t>
            </a:r>
          </a:p>
          <a:p>
            <a:pPr marL="457200" indent="-457200">
              <a:buFont typeface="Arial" panose="020B0604020202020204" pitchFamily="34" charset="0"/>
              <a:buChar char="•"/>
            </a:pPr>
            <a:r>
              <a:rPr lang="en-GB" altLang="en-US" b="1" dirty="0">
                <a:solidFill>
                  <a:schemeClr val="tx1"/>
                </a:solidFill>
              </a:rPr>
              <a:t>Internet scamming</a:t>
            </a:r>
          </a:p>
          <a:p>
            <a:pPr marL="457200" indent="-457200">
              <a:buFont typeface="Arial" panose="020B0604020202020204" pitchFamily="34" charset="0"/>
              <a:buChar char="•"/>
            </a:pPr>
            <a:r>
              <a:rPr lang="en-GB" altLang="en-US" b="1" dirty="0">
                <a:solidFill>
                  <a:schemeClr val="tx1"/>
                </a:solidFill>
              </a:rPr>
              <a:t>Coercion in relation to an adult’s financial affairs or arrangements, including in connection with wills, property or inheritance or financial transactions </a:t>
            </a:r>
          </a:p>
          <a:p>
            <a:pPr marL="457200" indent="-457200">
              <a:buFont typeface="Arial" panose="020B0604020202020204" pitchFamily="34" charset="0"/>
              <a:buChar char="•"/>
            </a:pPr>
            <a:r>
              <a:rPr lang="en-GB" altLang="en-US" b="1" dirty="0">
                <a:solidFill>
                  <a:schemeClr val="tx1"/>
                </a:solidFill>
              </a:rPr>
              <a:t>The misuse or misappropriation of property, possessions or benefits</a:t>
            </a:r>
          </a:p>
          <a:p>
            <a:endParaRPr lang="en-GB" dirty="0"/>
          </a:p>
        </p:txBody>
      </p:sp>
      <p:pic>
        <p:nvPicPr>
          <p:cNvPr id="8" name="Picture 7"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5791200"/>
            <a:ext cx="2609850" cy="742950"/>
          </a:xfrm>
          <a:prstGeom prst="rect">
            <a:avLst/>
          </a:prstGeom>
          <a:noFill/>
        </p:spPr>
      </p:pic>
    </p:spTree>
    <p:extLst>
      <p:ext uri="{BB962C8B-B14F-4D97-AF65-F5344CB8AC3E}">
        <p14:creationId xmlns:p14="http://schemas.microsoft.com/office/powerpoint/2010/main" val="1530704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Line 19"/>
          <p:cNvSpPr>
            <a:spLocks noChangeShapeType="1"/>
          </p:cNvSpPr>
          <p:nvPr/>
        </p:nvSpPr>
        <p:spPr bwMode="auto">
          <a:xfrm>
            <a:off x="978089" y="1453772"/>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0484" name="Rectangle 20"/>
          <p:cNvSpPr>
            <a:spLocks noGrp="1" noChangeArrowheads="1"/>
          </p:cNvSpPr>
          <p:nvPr>
            <p:ph type="title"/>
          </p:nvPr>
        </p:nvSpPr>
        <p:spPr>
          <a:xfrm>
            <a:off x="914400" y="609600"/>
            <a:ext cx="9662615" cy="1143000"/>
          </a:xfrm>
          <a:noFill/>
        </p:spPr>
        <p:txBody>
          <a:bodyPr/>
          <a:lstStyle/>
          <a:p>
            <a:pPr eaLnBrk="1" hangingPunct="1"/>
            <a:r>
              <a:rPr lang="en-GB" altLang="en-US" sz="4000" b="1" dirty="0">
                <a:solidFill>
                  <a:srgbClr val="297B71"/>
                </a:solidFill>
              </a:rPr>
              <a:t>Modern Slavery:</a:t>
            </a:r>
          </a:p>
        </p:txBody>
      </p:sp>
      <p:sp>
        <p:nvSpPr>
          <p:cNvPr id="2" name="Content Placeholder 1"/>
          <p:cNvSpPr>
            <a:spLocks noGrp="1"/>
          </p:cNvSpPr>
          <p:nvPr>
            <p:ph idx="1"/>
          </p:nvPr>
        </p:nvSpPr>
        <p:spPr>
          <a:xfrm>
            <a:off x="914400" y="1981200"/>
            <a:ext cx="9662615" cy="3810000"/>
          </a:xfrm>
        </p:spPr>
        <p:txBody>
          <a:bodyPr/>
          <a:lstStyle/>
          <a:p>
            <a:pPr marL="457200" indent="-457200">
              <a:buFont typeface="Arial" panose="020B0604020202020204" pitchFamily="34" charset="0"/>
              <a:buChar char="•"/>
            </a:pPr>
            <a:r>
              <a:rPr lang="en-GB" altLang="en-US" b="1" dirty="0">
                <a:solidFill>
                  <a:schemeClr val="tx1"/>
                </a:solidFill>
              </a:rPr>
              <a:t>Encompassing…Slavery </a:t>
            </a:r>
          </a:p>
          <a:p>
            <a:pPr marL="457200" indent="-457200">
              <a:buFont typeface="Arial" panose="020B0604020202020204" pitchFamily="34" charset="0"/>
              <a:buChar char="•"/>
            </a:pPr>
            <a:r>
              <a:rPr lang="en-GB" altLang="en-US" b="1" dirty="0">
                <a:solidFill>
                  <a:schemeClr val="tx1"/>
                </a:solidFill>
              </a:rPr>
              <a:t>Human trafficking </a:t>
            </a:r>
          </a:p>
          <a:p>
            <a:pPr marL="457200" indent="-457200">
              <a:buFont typeface="Arial" panose="020B0604020202020204" pitchFamily="34" charset="0"/>
              <a:buChar char="•"/>
            </a:pPr>
            <a:r>
              <a:rPr lang="en-GB" altLang="en-US" b="1" dirty="0">
                <a:solidFill>
                  <a:schemeClr val="tx1"/>
                </a:solidFill>
              </a:rPr>
              <a:t>Forced labour and domestic servitude. </a:t>
            </a:r>
          </a:p>
          <a:p>
            <a:pPr marL="457200" indent="-457200">
              <a:buFont typeface="Arial" panose="020B0604020202020204" pitchFamily="34" charset="0"/>
              <a:buChar char="•"/>
            </a:pPr>
            <a:r>
              <a:rPr lang="en-GB" altLang="en-US" b="1" dirty="0">
                <a:solidFill>
                  <a:schemeClr val="tx1"/>
                </a:solidFill>
              </a:rPr>
              <a:t>Traffickers and slave masters using whatever means they have at their disposal to coerce, deceive and force individuals into a life of abuse, servitude and inhumane treatment</a:t>
            </a:r>
          </a:p>
          <a:p>
            <a:endParaRPr lang="en-GB" dirty="0"/>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8089" y="5791200"/>
            <a:ext cx="2609850" cy="742950"/>
          </a:xfrm>
          <a:prstGeom prst="rect">
            <a:avLst/>
          </a:prstGeom>
          <a:noFill/>
        </p:spPr>
      </p:pic>
    </p:spTree>
    <p:extLst>
      <p:ext uri="{BB962C8B-B14F-4D97-AF65-F5344CB8AC3E}">
        <p14:creationId xmlns:p14="http://schemas.microsoft.com/office/powerpoint/2010/main" val="339442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Line 19"/>
          <p:cNvSpPr>
            <a:spLocks noChangeShapeType="1"/>
          </p:cNvSpPr>
          <p:nvPr/>
        </p:nvSpPr>
        <p:spPr bwMode="auto">
          <a:xfrm>
            <a:off x="991737" y="1429722"/>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1508" name="Rectangle 20"/>
          <p:cNvSpPr>
            <a:spLocks noGrp="1" noChangeArrowheads="1"/>
          </p:cNvSpPr>
          <p:nvPr>
            <p:ph type="title"/>
          </p:nvPr>
        </p:nvSpPr>
        <p:spPr>
          <a:xfrm>
            <a:off x="914400" y="609600"/>
            <a:ext cx="9703558" cy="1143000"/>
          </a:xfrm>
          <a:noFill/>
        </p:spPr>
        <p:txBody>
          <a:bodyPr/>
          <a:lstStyle/>
          <a:p>
            <a:pPr eaLnBrk="1" hangingPunct="1"/>
            <a:r>
              <a:rPr lang="en-GB" altLang="en-US" sz="4000" b="1" dirty="0">
                <a:solidFill>
                  <a:srgbClr val="297B71"/>
                </a:solidFill>
              </a:rPr>
              <a:t>Discriminatory Abuse:</a:t>
            </a:r>
          </a:p>
        </p:txBody>
      </p:sp>
      <p:sp>
        <p:nvSpPr>
          <p:cNvPr id="2" name="Content Placeholder 1"/>
          <p:cNvSpPr>
            <a:spLocks noGrp="1"/>
          </p:cNvSpPr>
          <p:nvPr>
            <p:ph idx="1"/>
          </p:nvPr>
        </p:nvSpPr>
        <p:spPr>
          <a:xfrm>
            <a:off x="914400" y="1569493"/>
            <a:ext cx="9703558" cy="4221707"/>
          </a:xfrm>
        </p:spPr>
        <p:txBody>
          <a:bodyPr/>
          <a:lstStyle/>
          <a:p>
            <a:pPr marL="457200" indent="-457200">
              <a:buFont typeface="Arial" panose="020B0604020202020204" pitchFamily="34" charset="0"/>
              <a:buChar char="•"/>
            </a:pPr>
            <a:r>
              <a:rPr lang="en-GB" altLang="en-US" b="1" dirty="0">
                <a:solidFill>
                  <a:schemeClr val="tx1"/>
                </a:solidFill>
              </a:rPr>
              <a:t>Including…Harassment </a:t>
            </a:r>
          </a:p>
          <a:p>
            <a:pPr marL="457200" indent="-457200">
              <a:buFont typeface="Arial" panose="020B0604020202020204" pitchFamily="34" charset="0"/>
              <a:buChar char="•"/>
            </a:pPr>
            <a:r>
              <a:rPr lang="en-GB" altLang="en-US" b="1" dirty="0">
                <a:solidFill>
                  <a:schemeClr val="tx1"/>
                </a:solidFill>
              </a:rPr>
              <a:t>Slurs or similar treatment because of: </a:t>
            </a:r>
          </a:p>
          <a:p>
            <a:pPr marL="876300" lvl="1" indent="-457200">
              <a:buFont typeface="Arial" panose="020B0604020202020204" pitchFamily="34" charset="0"/>
              <a:buChar char="•"/>
            </a:pPr>
            <a:r>
              <a:rPr lang="en-GB" altLang="en-US" b="1" dirty="0">
                <a:solidFill>
                  <a:schemeClr val="tx1"/>
                </a:solidFill>
              </a:rPr>
              <a:t>Race</a:t>
            </a:r>
          </a:p>
          <a:p>
            <a:pPr marL="876300" lvl="1" indent="-457200">
              <a:buFont typeface="Arial" panose="020B0604020202020204" pitchFamily="34" charset="0"/>
              <a:buChar char="•"/>
            </a:pPr>
            <a:r>
              <a:rPr lang="en-GB" altLang="en-US" b="1" dirty="0">
                <a:solidFill>
                  <a:schemeClr val="tx1"/>
                </a:solidFill>
              </a:rPr>
              <a:t>Gender and gender identity</a:t>
            </a:r>
          </a:p>
          <a:p>
            <a:pPr marL="876300" lvl="1" indent="-457200">
              <a:buFont typeface="Arial" panose="020B0604020202020204" pitchFamily="34" charset="0"/>
              <a:buChar char="•"/>
            </a:pPr>
            <a:r>
              <a:rPr lang="en-GB" altLang="en-US" b="1" dirty="0">
                <a:solidFill>
                  <a:schemeClr val="tx1"/>
                </a:solidFill>
              </a:rPr>
              <a:t>Age </a:t>
            </a:r>
          </a:p>
          <a:p>
            <a:pPr marL="876300" lvl="1" indent="-457200">
              <a:buFont typeface="Arial" panose="020B0604020202020204" pitchFamily="34" charset="0"/>
              <a:buChar char="•"/>
            </a:pPr>
            <a:r>
              <a:rPr lang="en-GB" altLang="en-US" b="1" dirty="0">
                <a:solidFill>
                  <a:schemeClr val="tx1"/>
                </a:solidFill>
              </a:rPr>
              <a:t>Disability </a:t>
            </a:r>
          </a:p>
          <a:p>
            <a:pPr marL="876300" lvl="1" indent="-457200">
              <a:buFont typeface="Arial" panose="020B0604020202020204" pitchFamily="34" charset="0"/>
              <a:buChar char="•"/>
            </a:pPr>
            <a:r>
              <a:rPr lang="en-GB" altLang="en-US" b="1" dirty="0">
                <a:solidFill>
                  <a:schemeClr val="tx1"/>
                </a:solidFill>
              </a:rPr>
              <a:t>Sexual orientation </a:t>
            </a:r>
          </a:p>
          <a:p>
            <a:pPr marL="876300" lvl="1" indent="-457200">
              <a:buFont typeface="Arial" panose="020B0604020202020204" pitchFamily="34" charset="0"/>
              <a:buChar char="•"/>
            </a:pPr>
            <a:r>
              <a:rPr lang="en-GB" altLang="en-US" b="1" dirty="0">
                <a:solidFill>
                  <a:schemeClr val="tx1"/>
                </a:solidFill>
              </a:rPr>
              <a:t>Religion</a:t>
            </a:r>
          </a:p>
          <a:p>
            <a:endParaRPr lang="en-GB" dirty="0"/>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737" y="5791200"/>
            <a:ext cx="2609850" cy="742950"/>
          </a:xfrm>
          <a:prstGeom prst="rect">
            <a:avLst/>
          </a:prstGeom>
          <a:noFill/>
        </p:spPr>
      </p:pic>
    </p:spTree>
    <p:extLst>
      <p:ext uri="{BB962C8B-B14F-4D97-AF65-F5344CB8AC3E}">
        <p14:creationId xmlns:p14="http://schemas.microsoft.com/office/powerpoint/2010/main" val="3291069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ChangeArrowheads="1"/>
          </p:cNvSpPr>
          <p:nvPr/>
        </p:nvSpPr>
        <p:spPr bwMode="auto">
          <a:xfrm>
            <a:off x="1839913" y="1628776"/>
            <a:ext cx="8648700"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endParaRPr lang="en-GB" altLang="en-US" sz="2800" dirty="0"/>
          </a:p>
          <a:p>
            <a:pPr eaLnBrk="1" hangingPunct="1">
              <a:buFontTx/>
              <a:buNone/>
            </a:pPr>
            <a:endParaRPr lang="en-GB" altLang="en-US" sz="2800" dirty="0"/>
          </a:p>
        </p:txBody>
      </p:sp>
      <p:sp>
        <p:nvSpPr>
          <p:cNvPr id="23555" name="Line 19"/>
          <p:cNvSpPr>
            <a:spLocks noChangeShapeType="1"/>
          </p:cNvSpPr>
          <p:nvPr/>
        </p:nvSpPr>
        <p:spPr bwMode="auto">
          <a:xfrm>
            <a:off x="1019033" y="1457018"/>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3556" name="Rectangle 20"/>
          <p:cNvSpPr>
            <a:spLocks noGrp="1" noChangeArrowheads="1"/>
          </p:cNvSpPr>
          <p:nvPr>
            <p:ph type="title"/>
          </p:nvPr>
        </p:nvSpPr>
        <p:spPr>
          <a:xfrm>
            <a:off x="914400" y="609600"/>
            <a:ext cx="9771797" cy="1143000"/>
          </a:xfrm>
          <a:noFill/>
        </p:spPr>
        <p:txBody>
          <a:bodyPr/>
          <a:lstStyle/>
          <a:p>
            <a:pPr eaLnBrk="1" hangingPunct="1"/>
            <a:r>
              <a:rPr lang="en-GB" altLang="en-US" sz="4000" b="1" dirty="0">
                <a:solidFill>
                  <a:srgbClr val="297B71"/>
                </a:solidFill>
              </a:rPr>
              <a:t>Organisational Abuse:</a:t>
            </a:r>
          </a:p>
        </p:txBody>
      </p:sp>
      <p:sp>
        <p:nvSpPr>
          <p:cNvPr id="2" name="Content Placeholder 1"/>
          <p:cNvSpPr>
            <a:spLocks noGrp="1"/>
          </p:cNvSpPr>
          <p:nvPr>
            <p:ph idx="1"/>
          </p:nvPr>
        </p:nvSpPr>
        <p:spPr>
          <a:xfrm>
            <a:off x="914400" y="1981200"/>
            <a:ext cx="9771797" cy="3810000"/>
          </a:xfrm>
        </p:spPr>
        <p:txBody>
          <a:bodyPr/>
          <a:lstStyle/>
          <a:p>
            <a:pPr marL="457200" indent="-457200">
              <a:buFont typeface="Arial" panose="020B0604020202020204" pitchFamily="34" charset="0"/>
              <a:buChar char="•"/>
            </a:pPr>
            <a:r>
              <a:rPr lang="en-GB" altLang="en-US" b="1" dirty="0">
                <a:solidFill>
                  <a:schemeClr val="tx1"/>
                </a:solidFill>
              </a:rPr>
              <a:t>Including neglect and poor care practice within an institution or specific care setting such as a hospital or care home, or in relation to care provided in one’s own home. This may range from one off incidents to on-going ill-treatment. It can be through neglect or poor professional practice as a result of the structure, policies, processes and practices within an organisation</a:t>
            </a:r>
          </a:p>
          <a:p>
            <a:endParaRPr lang="en-GB" dirty="0"/>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5886451"/>
            <a:ext cx="2609850" cy="742950"/>
          </a:xfrm>
          <a:prstGeom prst="rect">
            <a:avLst/>
          </a:prstGeom>
          <a:noFill/>
        </p:spPr>
      </p:pic>
    </p:spTree>
    <p:extLst>
      <p:ext uri="{BB962C8B-B14F-4D97-AF65-F5344CB8AC3E}">
        <p14:creationId xmlns:p14="http://schemas.microsoft.com/office/powerpoint/2010/main" val="120684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Line 19"/>
          <p:cNvSpPr>
            <a:spLocks noChangeShapeType="1"/>
          </p:cNvSpPr>
          <p:nvPr/>
        </p:nvSpPr>
        <p:spPr bwMode="auto">
          <a:xfrm flipV="1">
            <a:off x="1023581" y="1473959"/>
            <a:ext cx="9212239"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4580" name="Rectangle 20"/>
          <p:cNvSpPr>
            <a:spLocks noGrp="1" noChangeArrowheads="1"/>
          </p:cNvSpPr>
          <p:nvPr>
            <p:ph type="title"/>
          </p:nvPr>
        </p:nvSpPr>
        <p:spPr>
          <a:xfrm>
            <a:off x="914400" y="609600"/>
            <a:ext cx="9744501" cy="1143000"/>
          </a:xfrm>
          <a:noFill/>
        </p:spPr>
        <p:txBody>
          <a:bodyPr/>
          <a:lstStyle/>
          <a:p>
            <a:pPr eaLnBrk="1" hangingPunct="1"/>
            <a:r>
              <a:rPr lang="en-GB" altLang="en-US" sz="4000" dirty="0">
                <a:solidFill>
                  <a:srgbClr val="297B71"/>
                </a:solidFill>
              </a:rPr>
              <a:t>Neglect</a:t>
            </a:r>
            <a:r>
              <a:rPr lang="en-GB" altLang="en-US" sz="4000" b="1" dirty="0">
                <a:solidFill>
                  <a:srgbClr val="297B71"/>
                </a:solidFill>
              </a:rPr>
              <a:t> and Acts of Omission:</a:t>
            </a:r>
          </a:p>
        </p:txBody>
      </p:sp>
      <p:sp>
        <p:nvSpPr>
          <p:cNvPr id="2" name="Content Placeholder 1"/>
          <p:cNvSpPr>
            <a:spLocks noGrp="1"/>
          </p:cNvSpPr>
          <p:nvPr>
            <p:ph idx="1"/>
          </p:nvPr>
        </p:nvSpPr>
        <p:spPr>
          <a:xfrm>
            <a:off x="914400" y="1981200"/>
            <a:ext cx="9744501" cy="3810000"/>
          </a:xfrm>
        </p:spPr>
        <p:txBody>
          <a:bodyPr/>
          <a:lstStyle/>
          <a:p>
            <a:pPr marL="457200" indent="-457200">
              <a:buFont typeface="Arial" panose="020B0604020202020204" pitchFamily="34" charset="0"/>
              <a:buChar char="•"/>
            </a:pPr>
            <a:r>
              <a:rPr lang="en-GB" altLang="en-US" b="1" dirty="0">
                <a:solidFill>
                  <a:schemeClr val="tx1"/>
                </a:solidFill>
              </a:rPr>
              <a:t>Including…ignoring medical, emotional or physical care needs </a:t>
            </a:r>
          </a:p>
          <a:p>
            <a:pPr marL="457200" indent="-457200">
              <a:buFont typeface="Arial" panose="020B0604020202020204" pitchFamily="34" charset="0"/>
              <a:buChar char="•"/>
            </a:pPr>
            <a:r>
              <a:rPr lang="en-GB" altLang="en-US" b="1" dirty="0">
                <a:solidFill>
                  <a:schemeClr val="tx1"/>
                </a:solidFill>
              </a:rPr>
              <a:t>Failure to provide access to appropriate health, care and support or educational services </a:t>
            </a:r>
          </a:p>
          <a:p>
            <a:pPr marL="457200" indent="-457200">
              <a:buFont typeface="Arial" panose="020B0604020202020204" pitchFamily="34" charset="0"/>
              <a:buChar char="•"/>
            </a:pPr>
            <a:r>
              <a:rPr lang="en-GB" altLang="en-US" b="1" dirty="0">
                <a:solidFill>
                  <a:schemeClr val="tx1"/>
                </a:solidFill>
              </a:rPr>
              <a:t>The withholding of the necessities of life, such as medication, adequate nutrition and heating </a:t>
            </a:r>
          </a:p>
          <a:p>
            <a:endParaRPr lang="en-GB" dirty="0"/>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5791200"/>
            <a:ext cx="2609850" cy="742950"/>
          </a:xfrm>
          <a:prstGeom prst="rect">
            <a:avLst/>
          </a:prstGeom>
          <a:noFill/>
        </p:spPr>
      </p:pic>
    </p:spTree>
    <p:extLst>
      <p:ext uri="{BB962C8B-B14F-4D97-AF65-F5344CB8AC3E}">
        <p14:creationId xmlns:p14="http://schemas.microsoft.com/office/powerpoint/2010/main" val="4058138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Line 19"/>
          <p:cNvSpPr>
            <a:spLocks noChangeShapeType="1"/>
          </p:cNvSpPr>
          <p:nvPr/>
        </p:nvSpPr>
        <p:spPr bwMode="auto">
          <a:xfrm>
            <a:off x="964442" y="1468201"/>
            <a:ext cx="9144000" cy="0"/>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5604" name="Rectangle 20"/>
          <p:cNvSpPr>
            <a:spLocks noGrp="1" noChangeArrowheads="1"/>
          </p:cNvSpPr>
          <p:nvPr>
            <p:ph type="title"/>
          </p:nvPr>
        </p:nvSpPr>
        <p:spPr>
          <a:xfrm>
            <a:off x="914400" y="609600"/>
            <a:ext cx="9703558" cy="1143000"/>
          </a:xfrm>
          <a:noFill/>
        </p:spPr>
        <p:txBody>
          <a:bodyPr/>
          <a:lstStyle/>
          <a:p>
            <a:pPr eaLnBrk="1" hangingPunct="1"/>
            <a:r>
              <a:rPr lang="en-GB" altLang="en-US" b="1" dirty="0">
                <a:solidFill>
                  <a:srgbClr val="297B71"/>
                </a:solidFill>
              </a:rPr>
              <a:t>Self-Neglect:</a:t>
            </a:r>
          </a:p>
        </p:txBody>
      </p:sp>
      <p:sp>
        <p:nvSpPr>
          <p:cNvPr id="2" name="Content Placeholder 1"/>
          <p:cNvSpPr>
            <a:spLocks noGrp="1"/>
          </p:cNvSpPr>
          <p:nvPr>
            <p:ph idx="1"/>
          </p:nvPr>
        </p:nvSpPr>
        <p:spPr>
          <a:xfrm>
            <a:off x="914400" y="1981200"/>
            <a:ext cx="9703558" cy="3810000"/>
          </a:xfrm>
        </p:spPr>
        <p:txBody>
          <a:bodyPr/>
          <a:lstStyle/>
          <a:p>
            <a:pPr marL="457200" indent="-457200">
              <a:buFont typeface="Arial" panose="020B0604020202020204" pitchFamily="34" charset="0"/>
              <a:buChar char="•"/>
            </a:pPr>
            <a:r>
              <a:rPr lang="en-GB" altLang="en-US" b="1" dirty="0">
                <a:solidFill>
                  <a:schemeClr val="tx1"/>
                </a:solidFill>
              </a:rPr>
              <a:t>This covers a wide range of behaviour including neglecting to care for one’s personal hygiene, health or surroundings and includes behaviour such as hoarding</a:t>
            </a:r>
            <a:endParaRPr lang="en-GB" dirty="0">
              <a:solidFill>
                <a:schemeClr val="tx1"/>
              </a:solidFill>
            </a:endParaRPr>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4442" y="5791200"/>
            <a:ext cx="2609850" cy="742950"/>
          </a:xfrm>
          <a:prstGeom prst="rect">
            <a:avLst/>
          </a:prstGeom>
          <a:noFill/>
        </p:spPr>
      </p:pic>
    </p:spTree>
    <p:extLst>
      <p:ext uri="{BB962C8B-B14F-4D97-AF65-F5344CB8AC3E}">
        <p14:creationId xmlns:p14="http://schemas.microsoft.com/office/powerpoint/2010/main" val="2917343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9526137" cy="891654"/>
          </a:xfrm>
        </p:spPr>
        <p:txBody>
          <a:bodyPr/>
          <a:lstStyle/>
          <a:p>
            <a:r>
              <a:rPr lang="en-GB" sz="3600" dirty="0">
                <a:solidFill>
                  <a:srgbClr val="297B71"/>
                </a:solidFill>
              </a:rPr>
              <a:t>Before making a Safeguarding Referral:</a:t>
            </a:r>
          </a:p>
        </p:txBody>
      </p:sp>
      <p:sp>
        <p:nvSpPr>
          <p:cNvPr id="4" name="Content Placeholder 3"/>
          <p:cNvSpPr>
            <a:spLocks noGrp="1"/>
          </p:cNvSpPr>
          <p:nvPr>
            <p:ph idx="1"/>
          </p:nvPr>
        </p:nvSpPr>
        <p:spPr>
          <a:xfrm>
            <a:off x="900754" y="1501254"/>
            <a:ext cx="9771796" cy="4367283"/>
          </a:xfrm>
        </p:spPr>
        <p:txBody>
          <a:bodyPr/>
          <a:lstStyle/>
          <a:p>
            <a:pPr>
              <a:buFont typeface="Arial" panose="020B0604020202020204" pitchFamily="34" charset="0"/>
              <a:buChar char="•"/>
            </a:pPr>
            <a:r>
              <a:rPr lang="en-GB" sz="2400" dirty="0">
                <a:solidFill>
                  <a:schemeClr val="tx1"/>
                </a:solidFill>
              </a:rPr>
              <a:t>If the adult at risk is in imminent danger or you suspect a crime has been committed contact the Police on 999</a:t>
            </a:r>
          </a:p>
          <a:p>
            <a:pPr>
              <a:buFont typeface="Arial" panose="020B0604020202020204" pitchFamily="34" charset="0"/>
              <a:buChar char="•"/>
            </a:pPr>
            <a:r>
              <a:rPr lang="en-GB" sz="2400" dirty="0">
                <a:solidFill>
                  <a:schemeClr val="tx1"/>
                </a:solidFill>
              </a:rPr>
              <a:t>If the adult at risk has any injury seek appropriate medical attention</a:t>
            </a:r>
          </a:p>
          <a:p>
            <a:pPr>
              <a:buFont typeface="Arial" panose="020B0604020202020204" pitchFamily="34" charset="0"/>
              <a:buChar char="•"/>
            </a:pPr>
            <a:r>
              <a:rPr lang="en-GB" sz="2400" dirty="0">
                <a:solidFill>
                  <a:schemeClr val="tx1"/>
                </a:solidFill>
              </a:rPr>
              <a:t>If the safeguarding incident occurred in another Local Authority (LA) area then refer to that LA </a:t>
            </a:r>
          </a:p>
          <a:p>
            <a:pPr>
              <a:buFont typeface="Arial" panose="020B0604020202020204" pitchFamily="34" charset="0"/>
              <a:buChar char="•"/>
            </a:pPr>
            <a:r>
              <a:rPr lang="en-GB" sz="2400" dirty="0">
                <a:solidFill>
                  <a:schemeClr val="tx1"/>
                </a:solidFill>
              </a:rPr>
              <a:t>If the concern relates to the quality of care provided by a nursing or residential home or home care agency, but does not meet the safeguarding criteria, contact the Care Quality Commission: </a:t>
            </a:r>
          </a:p>
          <a:p>
            <a:pPr>
              <a:buFont typeface="Arial" panose="020B0604020202020204" pitchFamily="34" charset="0"/>
              <a:buChar char="•"/>
            </a:pPr>
            <a:r>
              <a:rPr lang="en-GB" sz="2400" dirty="0">
                <a:solidFill>
                  <a:schemeClr val="tx1"/>
                </a:solidFill>
              </a:rPr>
              <a:t>CQC National Customer Service Centre, Citygate, Gallowgate, Newcastle upon Tyne, NE1 4PA, Tel: 03000 616161, Fax: 03000 616171 </a:t>
            </a:r>
            <a:endParaRPr lang="en-GB" dirty="0"/>
          </a:p>
        </p:txBody>
      </p:sp>
      <p:pic>
        <p:nvPicPr>
          <p:cNvPr id="5" name="Picture 4"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754" y="5977720"/>
            <a:ext cx="2609850" cy="742950"/>
          </a:xfrm>
          <a:prstGeom prst="rect">
            <a:avLst/>
          </a:prstGeom>
          <a:noFill/>
        </p:spPr>
      </p:pic>
    </p:spTree>
    <p:extLst>
      <p:ext uri="{BB962C8B-B14F-4D97-AF65-F5344CB8AC3E}">
        <p14:creationId xmlns:p14="http://schemas.microsoft.com/office/powerpoint/2010/main" val="397527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280" y="609600"/>
            <a:ext cx="9915326" cy="714233"/>
          </a:xfrm>
        </p:spPr>
        <p:txBody>
          <a:bodyPr/>
          <a:lstStyle/>
          <a:p>
            <a:r>
              <a:rPr lang="en-GB" dirty="0">
                <a:solidFill>
                  <a:srgbClr val="297B71"/>
                </a:solidFill>
              </a:rPr>
              <a:t>Learning Outcomes:</a:t>
            </a:r>
          </a:p>
        </p:txBody>
      </p:sp>
      <p:sp>
        <p:nvSpPr>
          <p:cNvPr id="3" name="Content Placeholder 2"/>
          <p:cNvSpPr>
            <a:spLocks noGrp="1"/>
          </p:cNvSpPr>
          <p:nvPr>
            <p:ph idx="1"/>
          </p:nvPr>
        </p:nvSpPr>
        <p:spPr>
          <a:xfrm>
            <a:off x="716280" y="1002082"/>
            <a:ext cx="9915326" cy="4975637"/>
          </a:xfrm>
        </p:spPr>
        <p:txBody>
          <a:bodyPr/>
          <a:lstStyle/>
          <a:p>
            <a:pPr lvl="0"/>
            <a:endParaRPr lang="en-GB" altLang="en-US" sz="1200" dirty="0"/>
          </a:p>
          <a:p>
            <a:pPr lvl="0"/>
            <a:r>
              <a:rPr lang="en-GB" altLang="en-US" sz="2400" b="1" dirty="0">
                <a:solidFill>
                  <a:schemeClr val="tx1"/>
                </a:solidFill>
              </a:rPr>
              <a:t>At the end of this presentation you should:</a:t>
            </a:r>
          </a:p>
          <a:p>
            <a:pPr lvl="0">
              <a:spcBef>
                <a:spcPts val="0"/>
              </a:spcBef>
            </a:pPr>
            <a:endParaRPr lang="en-GB" altLang="en-US" sz="1200" dirty="0">
              <a:solidFill>
                <a:schemeClr val="tx1"/>
              </a:solidFill>
            </a:endParaRPr>
          </a:p>
          <a:p>
            <a:pPr lvl="0">
              <a:buFont typeface="Arial" panose="020B0604020202020204" pitchFamily="34" charset="0"/>
              <a:buChar char="•"/>
            </a:pPr>
            <a:r>
              <a:rPr lang="en-GB" altLang="en-US" sz="2400" dirty="0">
                <a:solidFill>
                  <a:schemeClr val="tx1"/>
                </a:solidFill>
              </a:rPr>
              <a:t>Have an overview of eligibility criteria for Adult Social Care and how that links to Adult Safeguarding</a:t>
            </a:r>
          </a:p>
          <a:p>
            <a:pPr marL="0" lvl="0" indent="0">
              <a:spcBef>
                <a:spcPts val="0"/>
              </a:spcBef>
            </a:pPr>
            <a:endParaRPr lang="en-GB" altLang="en-US" sz="1200" dirty="0">
              <a:solidFill>
                <a:schemeClr val="tx1"/>
              </a:solidFill>
            </a:endParaRPr>
          </a:p>
          <a:p>
            <a:pPr lvl="0"/>
            <a:r>
              <a:rPr lang="en-GB" altLang="en-US" sz="2400" b="1" dirty="0">
                <a:solidFill>
                  <a:schemeClr val="tx1"/>
                </a:solidFill>
              </a:rPr>
              <a:t>You will be able to:</a:t>
            </a:r>
          </a:p>
          <a:p>
            <a:pPr lvl="0">
              <a:spcBef>
                <a:spcPts val="0"/>
              </a:spcBef>
            </a:pPr>
            <a:endParaRPr lang="en-GB" altLang="en-US" sz="1200" dirty="0">
              <a:solidFill>
                <a:schemeClr val="tx1"/>
              </a:solidFill>
            </a:endParaRPr>
          </a:p>
          <a:p>
            <a:pPr lvl="0">
              <a:buFont typeface="Arial" panose="020B0604020202020204" pitchFamily="34" charset="0"/>
              <a:buChar char="•"/>
            </a:pPr>
            <a:r>
              <a:rPr lang="en-GB" altLang="en-US" sz="2400" dirty="0">
                <a:solidFill>
                  <a:schemeClr val="tx1"/>
                </a:solidFill>
              </a:rPr>
              <a:t>Understand what adult safeguarding and abuse is</a:t>
            </a:r>
          </a:p>
          <a:p>
            <a:pPr lvl="0">
              <a:buFont typeface="Arial" panose="020B0604020202020204" pitchFamily="34" charset="0"/>
              <a:buChar char="•"/>
            </a:pPr>
            <a:r>
              <a:rPr lang="en-GB" altLang="en-US" sz="2400" dirty="0">
                <a:solidFill>
                  <a:schemeClr val="tx1"/>
                </a:solidFill>
              </a:rPr>
              <a:t>Recognise types of adult abuse</a:t>
            </a:r>
          </a:p>
          <a:p>
            <a:pPr marL="0" lvl="0" indent="0">
              <a:spcBef>
                <a:spcPts val="0"/>
              </a:spcBef>
            </a:pPr>
            <a:endParaRPr lang="en-GB" altLang="en-US" sz="1200" dirty="0">
              <a:solidFill>
                <a:schemeClr val="tx1"/>
              </a:solidFill>
            </a:endParaRPr>
          </a:p>
          <a:p>
            <a:pPr lvl="0"/>
            <a:r>
              <a:rPr lang="en-GB" altLang="en-US" sz="2400" b="1" dirty="0">
                <a:solidFill>
                  <a:schemeClr val="tx1"/>
                </a:solidFill>
              </a:rPr>
              <a:t>You will know how to:</a:t>
            </a:r>
          </a:p>
          <a:p>
            <a:pPr lvl="0">
              <a:spcBef>
                <a:spcPts val="0"/>
              </a:spcBef>
            </a:pPr>
            <a:endParaRPr lang="en-GB" altLang="en-US" sz="1200" dirty="0">
              <a:solidFill>
                <a:schemeClr val="tx1"/>
              </a:solidFill>
            </a:endParaRPr>
          </a:p>
          <a:p>
            <a:pPr lvl="0">
              <a:buFont typeface="Arial" panose="020B0604020202020204" pitchFamily="34" charset="0"/>
              <a:buChar char="•"/>
            </a:pPr>
            <a:r>
              <a:rPr lang="en-GB" altLang="en-US" sz="2400" dirty="0">
                <a:solidFill>
                  <a:schemeClr val="tx1"/>
                </a:solidFill>
              </a:rPr>
              <a:t>Make an adult safeguarding referral to Nottingham City Council’s Adult Social Care (ASC) Department</a:t>
            </a:r>
          </a:p>
          <a:p>
            <a:pPr lvl="0"/>
            <a:endParaRPr lang="en-GB" altLang="en-US" dirty="0"/>
          </a:p>
          <a:p>
            <a:endParaRPr lang="en-GB" dirty="0"/>
          </a:p>
        </p:txBody>
      </p:sp>
      <p:pic>
        <p:nvPicPr>
          <p:cNvPr id="4" name="Picture 3"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 y="5977719"/>
            <a:ext cx="2609850" cy="742950"/>
          </a:xfrm>
          <a:prstGeom prst="rect">
            <a:avLst/>
          </a:prstGeom>
          <a:noFill/>
        </p:spPr>
      </p:pic>
    </p:spTree>
    <p:extLst>
      <p:ext uri="{BB962C8B-B14F-4D97-AF65-F5344CB8AC3E}">
        <p14:creationId xmlns:p14="http://schemas.microsoft.com/office/powerpoint/2010/main" val="3666896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9526137" cy="891654"/>
          </a:xfrm>
        </p:spPr>
        <p:txBody>
          <a:bodyPr/>
          <a:lstStyle/>
          <a:p>
            <a:r>
              <a:rPr lang="en-GB" sz="3600" dirty="0">
                <a:solidFill>
                  <a:srgbClr val="297B71"/>
                </a:solidFill>
              </a:rPr>
              <a:t>Before making a Safeguarding Referral 2:</a:t>
            </a:r>
          </a:p>
        </p:txBody>
      </p:sp>
      <p:sp>
        <p:nvSpPr>
          <p:cNvPr id="4" name="Content Placeholder 3"/>
          <p:cNvSpPr>
            <a:spLocks noGrp="1"/>
          </p:cNvSpPr>
          <p:nvPr>
            <p:ph idx="1"/>
          </p:nvPr>
        </p:nvSpPr>
        <p:spPr>
          <a:xfrm>
            <a:off x="900754" y="1405718"/>
            <a:ext cx="9771796" cy="4271751"/>
          </a:xfrm>
        </p:spPr>
        <p:txBody>
          <a:bodyPr/>
          <a:lstStyle/>
          <a:p>
            <a:pPr marL="457200" indent="-457200">
              <a:buFont typeface="Arial" panose="020B0604020202020204" pitchFamily="34" charset="0"/>
              <a:buChar char="•"/>
            </a:pPr>
            <a:r>
              <a:rPr lang="en-GB" sz="2400" dirty="0">
                <a:solidFill>
                  <a:schemeClr val="tx1"/>
                </a:solidFill>
              </a:rPr>
              <a:t>Many organisations have a designated Safeguarding Lead. You may wish to seek advice and discuss concerns with them in the first instance </a:t>
            </a:r>
          </a:p>
          <a:p>
            <a:pPr marL="457200" indent="-457200">
              <a:buFont typeface="Arial" panose="020B0604020202020204" pitchFamily="34" charset="0"/>
              <a:buChar char="•"/>
            </a:pPr>
            <a:r>
              <a:rPr lang="en-GB" sz="2400" dirty="0">
                <a:solidFill>
                  <a:schemeClr val="tx1"/>
                </a:solidFill>
              </a:rPr>
              <a:t>If you think a manager in your organisation might be implicated in the abuse of an adult you should discuss your concerns with a more senior colleague or refer to Nottingham City Council Adult Social Care for advice. Your organisation may have a ‘whistle-blowing’ policy you can refer to  </a:t>
            </a:r>
          </a:p>
          <a:p>
            <a:pPr marL="457200" indent="-457200">
              <a:buFont typeface="Arial" panose="020B0604020202020204" pitchFamily="34" charset="0"/>
              <a:buChar char="•"/>
            </a:pPr>
            <a:r>
              <a:rPr lang="en-GB" sz="2400" dirty="0">
                <a:solidFill>
                  <a:schemeClr val="tx1"/>
                </a:solidFill>
              </a:rPr>
              <a:t>It is a good idea to keep a written record of conversations that can be referenced when you make a safeguarding referral </a:t>
            </a:r>
          </a:p>
          <a:p>
            <a:pPr marL="457200" indent="-457200">
              <a:buFont typeface="Arial" panose="020B0604020202020204" pitchFamily="34" charset="0"/>
              <a:buChar char="•"/>
            </a:pPr>
            <a:endParaRPr lang="en-GB" dirty="0"/>
          </a:p>
        </p:txBody>
      </p:sp>
      <p:pic>
        <p:nvPicPr>
          <p:cNvPr id="5" name="Picture 4"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754" y="5977720"/>
            <a:ext cx="2609850" cy="742950"/>
          </a:xfrm>
          <a:prstGeom prst="rect">
            <a:avLst/>
          </a:prstGeom>
          <a:noFill/>
        </p:spPr>
      </p:pic>
    </p:spTree>
    <p:extLst>
      <p:ext uri="{BB962C8B-B14F-4D97-AF65-F5344CB8AC3E}">
        <p14:creationId xmlns:p14="http://schemas.microsoft.com/office/powerpoint/2010/main" val="1975276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9526137" cy="891654"/>
          </a:xfrm>
        </p:spPr>
        <p:txBody>
          <a:bodyPr/>
          <a:lstStyle/>
          <a:p>
            <a:r>
              <a:rPr lang="en-GB" sz="3600" dirty="0">
                <a:solidFill>
                  <a:srgbClr val="297B71"/>
                </a:solidFill>
              </a:rPr>
              <a:t>Consent and Referrals </a:t>
            </a:r>
          </a:p>
        </p:txBody>
      </p:sp>
      <p:sp>
        <p:nvSpPr>
          <p:cNvPr id="4" name="Content Placeholder 3"/>
          <p:cNvSpPr>
            <a:spLocks noGrp="1"/>
          </p:cNvSpPr>
          <p:nvPr>
            <p:ph idx="1"/>
          </p:nvPr>
        </p:nvSpPr>
        <p:spPr>
          <a:xfrm>
            <a:off x="900754" y="1501254"/>
            <a:ext cx="9771796" cy="4176216"/>
          </a:xfrm>
        </p:spPr>
        <p:txBody>
          <a:bodyPr/>
          <a:lstStyle/>
          <a:p>
            <a:pPr marL="457200" indent="-457200">
              <a:buFont typeface="Arial" panose="020B0604020202020204" pitchFamily="34" charset="0"/>
              <a:buChar char="•"/>
            </a:pPr>
            <a:r>
              <a:rPr lang="en-GB" dirty="0">
                <a:solidFill>
                  <a:schemeClr val="tx1"/>
                </a:solidFill>
              </a:rPr>
              <a:t>If possible try to get consent from the adult at risk before making an adult safeguarding referral to Adult Social Care</a:t>
            </a:r>
          </a:p>
          <a:p>
            <a:pPr marL="457200" indent="-457200">
              <a:buFont typeface="Arial" panose="020B0604020202020204" pitchFamily="34" charset="0"/>
              <a:buChar char="•"/>
            </a:pPr>
            <a:endParaRPr lang="en-GB" dirty="0">
              <a:solidFill>
                <a:schemeClr val="tx1"/>
              </a:solidFill>
            </a:endParaRPr>
          </a:p>
          <a:p>
            <a:pPr marL="457200" indent="-457200">
              <a:buFont typeface="Arial" panose="020B0604020202020204" pitchFamily="34" charset="0"/>
              <a:buChar char="•"/>
            </a:pPr>
            <a:r>
              <a:rPr lang="en-GB" dirty="0">
                <a:solidFill>
                  <a:schemeClr val="tx1"/>
                </a:solidFill>
              </a:rPr>
              <a:t>You can make a referral without consent, please contact Adult Social Care to discuss </a:t>
            </a:r>
          </a:p>
        </p:txBody>
      </p:sp>
      <p:pic>
        <p:nvPicPr>
          <p:cNvPr id="5" name="Picture 4"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754" y="5977720"/>
            <a:ext cx="2609850" cy="742950"/>
          </a:xfrm>
          <a:prstGeom prst="rect">
            <a:avLst/>
          </a:prstGeom>
          <a:noFill/>
        </p:spPr>
      </p:pic>
    </p:spTree>
    <p:extLst>
      <p:ext uri="{BB962C8B-B14F-4D97-AF65-F5344CB8AC3E}">
        <p14:creationId xmlns:p14="http://schemas.microsoft.com/office/powerpoint/2010/main" val="805813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7104" y="167185"/>
            <a:ext cx="10871200" cy="1143000"/>
          </a:xfrm>
        </p:spPr>
        <p:txBody>
          <a:bodyPr/>
          <a:lstStyle/>
          <a:p>
            <a:r>
              <a:rPr lang="en-GB" dirty="0">
                <a:solidFill>
                  <a:srgbClr val="297B71"/>
                </a:solidFill>
              </a:rPr>
              <a:t>Making a Safeguarding Referral:</a:t>
            </a:r>
          </a:p>
        </p:txBody>
      </p:sp>
      <p:sp>
        <p:nvSpPr>
          <p:cNvPr id="5" name="Content Placeholder 4"/>
          <p:cNvSpPr>
            <a:spLocks noGrp="1"/>
          </p:cNvSpPr>
          <p:nvPr>
            <p:ph idx="1"/>
          </p:nvPr>
        </p:nvSpPr>
        <p:spPr>
          <a:xfrm>
            <a:off x="887104" y="951261"/>
            <a:ext cx="9730854" cy="5026885"/>
          </a:xfrm>
        </p:spPr>
        <p:txBody>
          <a:bodyPr/>
          <a:lstStyle/>
          <a:p>
            <a:pPr marL="457200" indent="-457200">
              <a:buFont typeface="Arial" panose="020B0604020202020204" pitchFamily="34" charset="0"/>
              <a:buChar char="•"/>
            </a:pPr>
            <a:r>
              <a:rPr lang="en-GB" sz="2400" dirty="0">
                <a:solidFill>
                  <a:schemeClr val="tx1"/>
                </a:solidFill>
              </a:rPr>
              <a:t>Safeguarding is everyone's responsibility. If you have concerns, please make a referral to Nottingham City Council’s Adult Social Care Department to discuss them:</a:t>
            </a:r>
          </a:p>
          <a:p>
            <a:pPr marL="0" indent="0"/>
            <a:r>
              <a:rPr lang="en-GB" sz="2400" u="sng" dirty="0">
                <a:solidFill>
                  <a:schemeClr val="tx1"/>
                </a:solidFill>
              </a:rPr>
              <a:t>Phone</a:t>
            </a:r>
          </a:p>
          <a:p>
            <a:pPr marL="457200" indent="-457200">
              <a:buFont typeface="Arial" panose="020B0604020202020204" pitchFamily="34" charset="0"/>
              <a:buChar char="•"/>
            </a:pPr>
            <a:r>
              <a:rPr lang="en-GB" sz="2400" dirty="0">
                <a:solidFill>
                  <a:schemeClr val="tx1"/>
                </a:solidFill>
              </a:rPr>
              <a:t>Call Nottingham Health and Care Point – 0115 876 3330</a:t>
            </a:r>
          </a:p>
          <a:p>
            <a:pPr marL="0" indent="0"/>
            <a:endParaRPr lang="en-GB" sz="2400" u="sng" dirty="0">
              <a:solidFill>
                <a:schemeClr val="tx1"/>
              </a:solidFill>
            </a:endParaRPr>
          </a:p>
          <a:p>
            <a:pPr marL="0" indent="0"/>
            <a:r>
              <a:rPr lang="en-GB" sz="2400" u="sng" dirty="0">
                <a:solidFill>
                  <a:schemeClr val="tx1"/>
                </a:solidFill>
              </a:rPr>
              <a:t>Or access the hub:</a:t>
            </a:r>
          </a:p>
          <a:p>
            <a:pPr marL="457200" indent="-457200">
              <a:buFont typeface="Arial" panose="020B0604020202020204" pitchFamily="34" charset="0"/>
              <a:buChar char="•"/>
            </a:pPr>
            <a:r>
              <a:rPr lang="en-GB" sz="2400" u="sng" dirty="0">
                <a:hlinkClick r:id="rId3"/>
              </a:rPr>
              <a:t>Adult Social Care Hub</a:t>
            </a:r>
            <a:endParaRPr lang="en-GB" sz="2000" dirty="0">
              <a:solidFill>
                <a:schemeClr val="tx1"/>
              </a:solidFill>
            </a:endParaRPr>
          </a:p>
          <a:p>
            <a:pPr marL="457200" indent="-457200">
              <a:buFont typeface="Arial" panose="020B0604020202020204" pitchFamily="34" charset="0"/>
              <a:buChar char="•"/>
            </a:pPr>
            <a:endParaRPr lang="en-GB" sz="2400" dirty="0">
              <a:solidFill>
                <a:schemeClr val="tx1"/>
              </a:solidFill>
            </a:endParaRPr>
          </a:p>
          <a:p>
            <a:pPr marL="457200" indent="-457200">
              <a:buFont typeface="Arial" panose="020B0604020202020204" pitchFamily="34" charset="0"/>
              <a:buChar char="•"/>
            </a:pPr>
            <a:r>
              <a:rPr lang="en-US" sz="2400" dirty="0">
                <a:solidFill>
                  <a:schemeClr val="tx1"/>
                </a:solidFill>
              </a:rPr>
              <a:t>Outside of these hours if you have a social care need that requires an immediate response, please call the Emergency Duty Team on 0115 8761000</a:t>
            </a:r>
            <a:endParaRPr lang="en-GB" sz="2000" dirty="0">
              <a:solidFill>
                <a:schemeClr val="tx1"/>
              </a:solidFill>
            </a:endParaRPr>
          </a:p>
          <a:p>
            <a:endParaRPr lang="en-GB" dirty="0"/>
          </a:p>
        </p:txBody>
      </p:sp>
      <p:pic>
        <p:nvPicPr>
          <p:cNvPr id="6" name="Picture 5" descr="NCSAB 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7104" y="5978146"/>
            <a:ext cx="2609850" cy="742950"/>
          </a:xfrm>
          <a:prstGeom prst="rect">
            <a:avLst/>
          </a:prstGeom>
          <a:noFill/>
        </p:spPr>
      </p:pic>
    </p:spTree>
    <p:extLst>
      <p:ext uri="{BB962C8B-B14F-4D97-AF65-F5344CB8AC3E}">
        <p14:creationId xmlns:p14="http://schemas.microsoft.com/office/powerpoint/2010/main" val="857702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420" y="75918"/>
            <a:ext cx="11608180" cy="645639"/>
          </a:xfrm>
        </p:spPr>
        <p:txBody>
          <a:bodyPr/>
          <a:lstStyle/>
          <a:p>
            <a:r>
              <a:rPr lang="en-GB" dirty="0">
                <a:solidFill>
                  <a:srgbClr val="297B71"/>
                </a:solidFill>
              </a:rPr>
              <a:t>Safeguarding Training </a:t>
            </a:r>
          </a:p>
        </p:txBody>
      </p:sp>
      <p:sp>
        <p:nvSpPr>
          <p:cNvPr id="5" name="Content Placeholder 4"/>
          <p:cNvSpPr>
            <a:spLocks noGrp="1"/>
          </p:cNvSpPr>
          <p:nvPr>
            <p:ph sz="half" idx="1"/>
          </p:nvPr>
        </p:nvSpPr>
        <p:spPr>
          <a:xfrm>
            <a:off x="177421" y="721557"/>
            <a:ext cx="6070979" cy="5256590"/>
          </a:xfrm>
        </p:spPr>
        <p:txBody>
          <a:bodyPr/>
          <a:lstStyle/>
          <a:p>
            <a:pPr marL="457200" indent="-457200">
              <a:buFont typeface="Arial" panose="020B0604020202020204" pitchFamily="34" charset="0"/>
              <a:buChar char="•"/>
            </a:pPr>
            <a:r>
              <a:rPr lang="en-GB" sz="2600" dirty="0"/>
              <a:t>This slideshow is not a substitute for training. Any training commissioned should explain:</a:t>
            </a:r>
          </a:p>
          <a:p>
            <a:pPr marL="457200" indent="-457200">
              <a:buFont typeface="Arial" panose="020B0604020202020204" pitchFamily="34" charset="0"/>
              <a:buChar char="•"/>
            </a:pPr>
            <a:r>
              <a:rPr lang="en-GB" sz="2600" dirty="0"/>
              <a:t>What safeguarding is – and is not</a:t>
            </a:r>
          </a:p>
          <a:p>
            <a:pPr marL="457200" indent="-457200">
              <a:buFont typeface="Arial" panose="020B0604020202020204" pitchFamily="34" charset="0"/>
              <a:buChar char="•"/>
            </a:pPr>
            <a:r>
              <a:rPr lang="en-GB" sz="2600" dirty="0"/>
              <a:t>Its statutory basis, with reference to the Care Act &amp; other legislation </a:t>
            </a:r>
          </a:p>
          <a:p>
            <a:pPr marL="457200" indent="-457200">
              <a:buFont typeface="Arial" panose="020B0604020202020204" pitchFamily="34" charset="0"/>
              <a:buChar char="•"/>
            </a:pPr>
            <a:r>
              <a:rPr lang="en-GB" sz="2600" dirty="0"/>
              <a:t>How to identify abuse</a:t>
            </a:r>
          </a:p>
          <a:p>
            <a:pPr marL="457200" indent="-457200">
              <a:buFont typeface="Arial" panose="020B0604020202020204" pitchFamily="34" charset="0"/>
              <a:buChar char="•"/>
            </a:pPr>
            <a:r>
              <a:rPr lang="en-GB" sz="2600" dirty="0"/>
              <a:t>What to do when abuse is identified, including alerting others and referring to the LA</a:t>
            </a:r>
          </a:p>
          <a:p>
            <a:pPr marL="457200" indent="-457200">
              <a:buFont typeface="Arial" panose="020B0604020202020204" pitchFamily="34" charset="0"/>
              <a:buChar char="•"/>
            </a:pPr>
            <a:r>
              <a:rPr lang="en-GB" sz="2600" dirty="0"/>
              <a:t>The need to involve others &amp; make people safe</a:t>
            </a:r>
          </a:p>
          <a:p>
            <a:pPr marL="457200" indent="-457200">
              <a:buFont typeface="Arial" panose="020B0604020202020204" pitchFamily="34" charset="0"/>
              <a:buChar char="•"/>
            </a:pPr>
            <a:endParaRPr lang="en-GB" sz="2400" dirty="0"/>
          </a:p>
          <a:p>
            <a:pPr marL="457200" indent="-457200">
              <a:buFont typeface="Arial" panose="020B0604020202020204" pitchFamily="34" charset="0"/>
              <a:buChar char="•"/>
            </a:pPr>
            <a:endParaRPr lang="en-GB" dirty="0"/>
          </a:p>
          <a:p>
            <a:pPr marL="457200" indent="-457200">
              <a:buFont typeface="Arial" panose="020B0604020202020204" pitchFamily="34" charset="0"/>
              <a:buChar char="•"/>
            </a:pPr>
            <a:endParaRPr lang="en-GB" dirty="0"/>
          </a:p>
        </p:txBody>
      </p:sp>
      <p:sp>
        <p:nvSpPr>
          <p:cNvPr id="6" name="Content Placeholder 5"/>
          <p:cNvSpPr>
            <a:spLocks noGrp="1"/>
          </p:cNvSpPr>
          <p:nvPr>
            <p:ph sz="half" idx="2"/>
          </p:nvPr>
        </p:nvSpPr>
        <p:spPr>
          <a:xfrm>
            <a:off x="6248401" y="721557"/>
            <a:ext cx="5693390" cy="5256589"/>
          </a:xfrm>
        </p:spPr>
        <p:txBody>
          <a:bodyPr/>
          <a:lstStyle/>
          <a:p>
            <a:pPr marL="457200" indent="-457200">
              <a:buFont typeface="Arial" panose="020B0604020202020204" pitchFamily="34" charset="0"/>
              <a:buChar char="•"/>
            </a:pPr>
            <a:r>
              <a:rPr lang="en-GB" sz="2600" dirty="0"/>
              <a:t>What happens when a referral is made, including enquiries &amp; investigations </a:t>
            </a:r>
          </a:p>
          <a:p>
            <a:pPr marL="457200" indent="-457200">
              <a:buFont typeface="Arial" panose="020B0604020202020204" pitchFamily="34" charset="0"/>
              <a:buChar char="•"/>
            </a:pPr>
            <a:r>
              <a:rPr lang="en-GB" sz="2600" dirty="0"/>
              <a:t>Confidentiality &amp; working without consent </a:t>
            </a:r>
          </a:p>
          <a:p>
            <a:pPr marL="457200" indent="-457200">
              <a:buFont typeface="Arial" panose="020B0604020202020204" pitchFamily="34" charset="0"/>
              <a:buChar char="•"/>
            </a:pPr>
            <a:r>
              <a:rPr lang="en-GB" sz="2600" dirty="0"/>
              <a:t>Use of the Mental Capacity Act</a:t>
            </a:r>
          </a:p>
          <a:p>
            <a:pPr marL="457200" indent="-457200">
              <a:buFont typeface="Arial" panose="020B0604020202020204" pitchFamily="34" charset="0"/>
              <a:buChar char="•"/>
            </a:pPr>
            <a:r>
              <a:rPr lang="en-GB" sz="2600" dirty="0"/>
              <a:t>Whistleblowing &amp; allegations against staff</a:t>
            </a:r>
          </a:p>
          <a:p>
            <a:pPr marL="457200" indent="-457200">
              <a:buFont typeface="Arial" panose="020B0604020202020204" pitchFamily="34" charset="0"/>
              <a:buChar char="•"/>
            </a:pPr>
            <a:r>
              <a:rPr lang="en-GB" sz="2600" dirty="0"/>
              <a:t>The importance of record keeping &amp; organisational policies</a:t>
            </a:r>
          </a:p>
          <a:p>
            <a:pPr marL="457200" indent="-457200">
              <a:buFont typeface="Arial" panose="020B0604020202020204" pitchFamily="34" charset="0"/>
              <a:buChar char="•"/>
            </a:pPr>
            <a:r>
              <a:rPr lang="en-GB" sz="2600" dirty="0"/>
              <a:t>Making Safeguarding Personal &amp; </a:t>
            </a:r>
            <a:r>
              <a:rPr lang="en-GB" sz="2600"/>
              <a:t>Anti-discriminatory </a:t>
            </a:r>
            <a:r>
              <a:rPr lang="en-GB" sz="2600" dirty="0"/>
              <a:t>p</a:t>
            </a:r>
            <a:r>
              <a:rPr lang="en-GB" sz="2600"/>
              <a:t>ractice</a:t>
            </a:r>
            <a:endParaRPr lang="en-GB" sz="2600" dirty="0"/>
          </a:p>
          <a:p>
            <a:pPr marL="457200" indent="-457200">
              <a:buFont typeface="Arial" panose="020B0604020202020204" pitchFamily="34" charset="0"/>
              <a:buChar char="•"/>
            </a:pPr>
            <a:endParaRPr lang="en-GB" sz="2600" dirty="0"/>
          </a:p>
          <a:p>
            <a:pPr marL="457200" indent="-457200">
              <a:buFont typeface="Arial" panose="020B0604020202020204" pitchFamily="34" charset="0"/>
              <a:buChar char="•"/>
            </a:pPr>
            <a:endParaRPr lang="en-GB" dirty="0"/>
          </a:p>
        </p:txBody>
      </p:sp>
      <p:pic>
        <p:nvPicPr>
          <p:cNvPr id="7" name="Picture 6"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7104" y="5978146"/>
            <a:ext cx="2609850" cy="742950"/>
          </a:xfrm>
          <a:prstGeom prst="rect">
            <a:avLst/>
          </a:prstGeom>
          <a:noFill/>
        </p:spPr>
      </p:pic>
    </p:spTree>
    <p:extLst>
      <p:ext uri="{BB962C8B-B14F-4D97-AF65-F5344CB8AC3E}">
        <p14:creationId xmlns:p14="http://schemas.microsoft.com/office/powerpoint/2010/main" val="3211344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716280" y="490538"/>
            <a:ext cx="9888030" cy="1143000"/>
          </a:xfrm>
        </p:spPr>
        <p:txBody>
          <a:bodyPr/>
          <a:lstStyle/>
          <a:p>
            <a:pPr eaLnBrk="1" hangingPunct="1"/>
            <a:r>
              <a:rPr lang="en-GB" altLang="en-US" sz="3200" dirty="0">
                <a:solidFill>
                  <a:srgbClr val="297B71"/>
                </a:solidFill>
              </a:rPr>
              <a:t>2014 Care Act eligibility for Adult Social Care:</a:t>
            </a:r>
          </a:p>
        </p:txBody>
      </p:sp>
      <p:sp>
        <p:nvSpPr>
          <p:cNvPr id="13315" name="Content Placeholder 2"/>
          <p:cNvSpPr>
            <a:spLocks noGrp="1"/>
          </p:cNvSpPr>
          <p:nvPr>
            <p:ph idx="1"/>
          </p:nvPr>
        </p:nvSpPr>
        <p:spPr>
          <a:xfrm>
            <a:off x="716280" y="1633538"/>
            <a:ext cx="9888030" cy="3839214"/>
          </a:xfrm>
        </p:spPr>
        <p:txBody>
          <a:bodyPr/>
          <a:lstStyle/>
          <a:p>
            <a:r>
              <a:rPr lang="en-GB" dirty="0">
                <a:solidFill>
                  <a:schemeClr val="tx1"/>
                </a:solidFill>
              </a:rPr>
              <a:t>An adult’s needs meet the eligibility criteria if…</a:t>
            </a:r>
          </a:p>
          <a:p>
            <a:pPr marL="457200" indent="-457200">
              <a:buFont typeface="Arial" panose="020B0604020202020204" pitchFamily="34" charset="0"/>
              <a:buChar char="•"/>
            </a:pPr>
            <a:r>
              <a:rPr lang="en-GB" dirty="0">
                <a:solidFill>
                  <a:schemeClr val="tx1"/>
                </a:solidFill>
              </a:rPr>
              <a:t>The adult’s needs arise from or are related to a physical or mental impairment or illness</a:t>
            </a:r>
          </a:p>
          <a:p>
            <a:pPr marL="457200" indent="-457200">
              <a:buFont typeface="Arial" panose="020B0604020202020204" pitchFamily="34" charset="0"/>
              <a:buChar char="•"/>
            </a:pPr>
            <a:r>
              <a:rPr lang="en-GB" dirty="0">
                <a:solidFill>
                  <a:schemeClr val="tx1"/>
                </a:solidFill>
              </a:rPr>
              <a:t>As a result of the adult’s needs the adult is unable to achieve two or more of the outcomes specified (see column 2 of next slide) and</a:t>
            </a:r>
          </a:p>
          <a:p>
            <a:pPr marL="457200" indent="-457200">
              <a:buFont typeface="Arial" panose="020B0604020202020204" pitchFamily="34" charset="0"/>
              <a:buChar char="•"/>
            </a:pPr>
            <a:r>
              <a:rPr lang="en-GB" dirty="0">
                <a:solidFill>
                  <a:schemeClr val="tx1"/>
                </a:solidFill>
              </a:rPr>
              <a:t>As a consequence there is, or is likely to be, a significant impact on the adult’s well-being</a:t>
            </a:r>
          </a:p>
          <a:p>
            <a:pPr marL="0" indent="0"/>
            <a:endParaRPr lang="en-GB" dirty="0">
              <a:solidFill>
                <a:schemeClr val="tx1"/>
              </a:solidFill>
            </a:endParaRPr>
          </a:p>
          <a:p>
            <a:pPr marL="0" indent="0">
              <a:lnSpc>
                <a:spcPct val="120000"/>
              </a:lnSpc>
              <a:defRPr/>
            </a:pPr>
            <a:endParaRPr lang="en-GB" altLang="en-US" sz="3200" dirty="0">
              <a:latin typeface="Calibri" pitchFamily="34" charset="0"/>
              <a:ea typeface="Calibri" pitchFamily="34" charset="0"/>
              <a:cs typeface="Times New Roman" pitchFamily="18" charset="0"/>
            </a:endParaRPr>
          </a:p>
        </p:txBody>
      </p:sp>
      <p:pic>
        <p:nvPicPr>
          <p:cNvPr id="4" name="Picture 3"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 y="5872802"/>
            <a:ext cx="2609850" cy="742950"/>
          </a:xfrm>
          <a:prstGeom prst="rect">
            <a:avLst/>
          </a:prstGeom>
          <a:noFill/>
        </p:spPr>
      </p:pic>
    </p:spTree>
    <p:extLst>
      <p:ext uri="{BB962C8B-B14F-4D97-AF65-F5344CB8AC3E}">
        <p14:creationId xmlns:p14="http://schemas.microsoft.com/office/powerpoint/2010/main" val="2655861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9564" y="115888"/>
            <a:ext cx="6048375" cy="653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NCSAB 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9714" y="5907088"/>
            <a:ext cx="2609850" cy="742950"/>
          </a:xfrm>
          <a:prstGeom prst="rect">
            <a:avLst/>
          </a:prstGeom>
          <a:noFill/>
        </p:spPr>
      </p:pic>
    </p:spTree>
    <p:extLst>
      <p:ext uri="{BB962C8B-B14F-4D97-AF65-F5344CB8AC3E}">
        <p14:creationId xmlns:p14="http://schemas.microsoft.com/office/powerpoint/2010/main" val="4269630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solidFill>
                  <a:srgbClr val="297B71"/>
                </a:solidFill>
              </a:rPr>
              <a:t>Local Authority Adult Safeguarding Duties:</a:t>
            </a:r>
            <a:br>
              <a:rPr lang="en-GB" altLang="en-US" dirty="0">
                <a:solidFill>
                  <a:srgbClr val="297B71"/>
                </a:solidFill>
              </a:rPr>
            </a:br>
            <a:endParaRPr lang="en-GB" dirty="0">
              <a:solidFill>
                <a:srgbClr val="297B71"/>
              </a:solidFill>
            </a:endParaRPr>
          </a:p>
        </p:txBody>
      </p:sp>
      <p:sp>
        <p:nvSpPr>
          <p:cNvPr id="3" name="Content Placeholder 2"/>
          <p:cNvSpPr>
            <a:spLocks noGrp="1"/>
          </p:cNvSpPr>
          <p:nvPr>
            <p:ph idx="1"/>
          </p:nvPr>
        </p:nvSpPr>
        <p:spPr/>
        <p:txBody>
          <a:bodyPr/>
          <a:lstStyle/>
          <a:p>
            <a:pPr eaLnBrk="1" hangingPunct="1">
              <a:buFont typeface="Arial" panose="020B0604020202020204" pitchFamily="34" charset="0"/>
              <a:buChar char="•"/>
            </a:pPr>
            <a:r>
              <a:rPr lang="en-US" altLang="en-US" b="1" dirty="0">
                <a:solidFill>
                  <a:schemeClr val="tx1"/>
                </a:solidFill>
              </a:rPr>
              <a:t>The Care Act 2014 sets out Local Authority Adult Safeguarding Duties:</a:t>
            </a:r>
          </a:p>
          <a:p>
            <a:pPr eaLnBrk="1" hangingPunct="1"/>
            <a:endParaRPr lang="en-US" altLang="en-US" dirty="0">
              <a:solidFill>
                <a:schemeClr val="tx1"/>
              </a:solidFill>
            </a:endParaRPr>
          </a:p>
          <a:p>
            <a:pPr eaLnBrk="1" hangingPunct="1">
              <a:buFont typeface="Arial" panose="020B0604020202020204" pitchFamily="34" charset="0"/>
              <a:buChar char="•"/>
            </a:pPr>
            <a:r>
              <a:rPr lang="en-US" altLang="en-US" b="1" dirty="0">
                <a:solidFill>
                  <a:schemeClr val="tx1"/>
                </a:solidFill>
              </a:rPr>
              <a:t>A Local Authority </a:t>
            </a:r>
            <a:r>
              <a:rPr lang="en-US" altLang="en-US" b="1" u="sng" dirty="0">
                <a:solidFill>
                  <a:schemeClr val="tx1"/>
                </a:solidFill>
              </a:rPr>
              <a:t>must</a:t>
            </a:r>
            <a:r>
              <a:rPr lang="en-US" altLang="en-US" b="1" dirty="0">
                <a:solidFill>
                  <a:schemeClr val="tx1"/>
                </a:solidFill>
              </a:rPr>
              <a:t> ma</a:t>
            </a:r>
            <a:r>
              <a:rPr lang="en-GB" altLang="en-US" b="1" dirty="0">
                <a:solidFill>
                  <a:schemeClr val="tx1"/>
                </a:solidFill>
              </a:rPr>
              <a:t>ke enquiries, or ensure others do so, if it believes an adult is subject to, or at risk of, abuse or neglect. An enquiry should establish whether any action needs to be taken to stop or prevent abuse or neglect, and if so, by whom</a:t>
            </a:r>
          </a:p>
          <a:p>
            <a:endParaRPr lang="en-GB" dirty="0"/>
          </a:p>
        </p:txBody>
      </p:sp>
      <p:pic>
        <p:nvPicPr>
          <p:cNvPr id="4" name="Picture 3" descr="NCSAB RGB"/>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5791200"/>
            <a:ext cx="2609850" cy="742950"/>
          </a:xfrm>
          <a:prstGeom prst="rect">
            <a:avLst/>
          </a:prstGeom>
          <a:noFill/>
        </p:spPr>
      </p:pic>
    </p:spTree>
    <p:extLst>
      <p:ext uri="{BB962C8B-B14F-4D97-AF65-F5344CB8AC3E}">
        <p14:creationId xmlns:p14="http://schemas.microsoft.com/office/powerpoint/2010/main" val="777833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16281" y="188913"/>
            <a:ext cx="9361170" cy="832168"/>
          </a:xfrm>
        </p:spPr>
        <p:txBody>
          <a:bodyPr/>
          <a:lstStyle/>
          <a:p>
            <a:pPr eaLnBrk="1" hangingPunct="1"/>
            <a:r>
              <a:rPr lang="en-GB" altLang="en-US" dirty="0">
                <a:solidFill>
                  <a:srgbClr val="297B71"/>
                </a:solidFill>
              </a:rPr>
              <a:t>Safeguarding Responsibilities 1: </a:t>
            </a:r>
          </a:p>
        </p:txBody>
      </p:sp>
      <p:sp>
        <p:nvSpPr>
          <p:cNvPr id="23555" name="Rectangle 3"/>
          <p:cNvSpPr>
            <a:spLocks noGrp="1" noChangeArrowheads="1"/>
          </p:cNvSpPr>
          <p:nvPr>
            <p:ph idx="1"/>
          </p:nvPr>
        </p:nvSpPr>
        <p:spPr>
          <a:xfrm>
            <a:off x="716281" y="1021081"/>
            <a:ext cx="9951719" cy="4998719"/>
          </a:xfrm>
        </p:spPr>
        <p:txBody>
          <a:bodyPr/>
          <a:lstStyle/>
          <a:p>
            <a:pPr marL="0" indent="0" eaLnBrk="1" hangingPunct="1"/>
            <a:r>
              <a:rPr lang="en-GB" altLang="en-US" dirty="0">
                <a:solidFill>
                  <a:schemeClr val="tx1"/>
                </a:solidFill>
              </a:rPr>
              <a:t>Safeguarding duties apply to an adult who:</a:t>
            </a:r>
          </a:p>
          <a:p>
            <a:pPr eaLnBrk="1" hangingPunct="1"/>
            <a:endParaRPr lang="en-GB" altLang="en-US" dirty="0">
              <a:solidFill>
                <a:schemeClr val="tx1"/>
              </a:solidFill>
            </a:endParaRPr>
          </a:p>
          <a:p>
            <a:pPr marL="457200" indent="-457200" eaLnBrk="1" hangingPunct="1">
              <a:buFont typeface="Arial" panose="020B0604020202020204" pitchFamily="34" charset="0"/>
              <a:buChar char="•"/>
            </a:pPr>
            <a:r>
              <a:rPr lang="en-GB" altLang="en-US" b="1" dirty="0">
                <a:solidFill>
                  <a:schemeClr val="tx1"/>
                </a:solidFill>
              </a:rPr>
              <a:t>Has need for care and support (whether or not the local authority is meeting any of those needs) AND;</a:t>
            </a:r>
          </a:p>
          <a:p>
            <a:pPr eaLnBrk="1" hangingPunct="1"/>
            <a:endParaRPr lang="en-GB" altLang="en-US" b="1" dirty="0">
              <a:solidFill>
                <a:schemeClr val="tx1"/>
              </a:solidFill>
            </a:endParaRPr>
          </a:p>
          <a:p>
            <a:pPr marL="457200" indent="-457200" eaLnBrk="1" hangingPunct="1">
              <a:buFont typeface="Arial" panose="020B0604020202020204" pitchFamily="34" charset="0"/>
              <a:buChar char="•"/>
            </a:pPr>
            <a:r>
              <a:rPr lang="en-GB" altLang="en-US" b="1" dirty="0">
                <a:solidFill>
                  <a:schemeClr val="tx1"/>
                </a:solidFill>
              </a:rPr>
              <a:t>Is experiencing, or at risk of, abuse or neglect; AND</a:t>
            </a:r>
          </a:p>
          <a:p>
            <a:pPr eaLnBrk="1" hangingPunct="1"/>
            <a:endParaRPr lang="en-GB" altLang="en-US" b="1" dirty="0">
              <a:solidFill>
                <a:schemeClr val="tx1"/>
              </a:solidFill>
            </a:endParaRPr>
          </a:p>
          <a:p>
            <a:pPr marL="457200" indent="-457200" eaLnBrk="1" hangingPunct="1">
              <a:buFont typeface="Arial" panose="020B0604020202020204" pitchFamily="34" charset="0"/>
              <a:buChar char="•"/>
            </a:pPr>
            <a:r>
              <a:rPr lang="en-GB" altLang="en-US" b="1" dirty="0">
                <a:solidFill>
                  <a:schemeClr val="tx1"/>
                </a:solidFill>
              </a:rPr>
              <a:t>As a result of those care and support needs is unable to protect themselves from either the risk of, or the experience of abuse and neglect</a:t>
            </a:r>
          </a:p>
        </p:txBody>
      </p:sp>
      <p:pic>
        <p:nvPicPr>
          <p:cNvPr id="4" name="Picture 3"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1" y="6019800"/>
            <a:ext cx="2609850" cy="742950"/>
          </a:xfrm>
          <a:prstGeom prst="rect">
            <a:avLst/>
          </a:prstGeom>
          <a:noFill/>
        </p:spPr>
      </p:pic>
    </p:spTree>
    <p:extLst>
      <p:ext uri="{BB962C8B-B14F-4D97-AF65-F5344CB8AC3E}">
        <p14:creationId xmlns:p14="http://schemas.microsoft.com/office/powerpoint/2010/main" val="17540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16280" y="188913"/>
            <a:ext cx="9361170" cy="841865"/>
          </a:xfrm>
        </p:spPr>
        <p:txBody>
          <a:bodyPr/>
          <a:lstStyle/>
          <a:p>
            <a:pPr eaLnBrk="1" hangingPunct="1"/>
            <a:r>
              <a:rPr lang="en-GB" altLang="en-US" dirty="0">
                <a:solidFill>
                  <a:srgbClr val="297B71"/>
                </a:solidFill>
              </a:rPr>
              <a:t>Safeguarding Responsibilities 2:</a:t>
            </a:r>
          </a:p>
        </p:txBody>
      </p:sp>
      <p:sp>
        <p:nvSpPr>
          <p:cNvPr id="23555" name="Rectangle 3"/>
          <p:cNvSpPr>
            <a:spLocks noGrp="1" noChangeArrowheads="1"/>
          </p:cNvSpPr>
          <p:nvPr>
            <p:ph idx="1"/>
          </p:nvPr>
        </p:nvSpPr>
        <p:spPr>
          <a:xfrm>
            <a:off x="716280" y="1030779"/>
            <a:ext cx="9970770" cy="5046172"/>
          </a:xfrm>
        </p:spPr>
        <p:txBody>
          <a:bodyPr/>
          <a:lstStyle/>
          <a:p>
            <a:pPr eaLnBrk="1" hangingPunct="1">
              <a:buFont typeface="Arial" panose="020B0604020202020204" pitchFamily="34" charset="0"/>
              <a:buChar char="•"/>
            </a:pPr>
            <a:endParaRPr lang="en-GB" altLang="en-US" sz="2400" dirty="0"/>
          </a:p>
          <a:p>
            <a:pPr eaLnBrk="1" hangingPunct="1">
              <a:buFont typeface="Arial" panose="020B0604020202020204" pitchFamily="34" charset="0"/>
              <a:buChar char="•"/>
            </a:pPr>
            <a:r>
              <a:rPr lang="en-GB" altLang="en-US" sz="2400" dirty="0">
                <a:solidFill>
                  <a:schemeClr val="tx1"/>
                </a:solidFill>
              </a:rPr>
              <a:t>The eligibility criteria for Adult Social Care (as defined by the Care Act 2014) means not all adults experiencing abuse will have a need for care and support (slides 3 and 4).  Therefore, they will </a:t>
            </a:r>
            <a:r>
              <a:rPr lang="en-GB" altLang="en-US" sz="2400" b="1" dirty="0">
                <a:solidFill>
                  <a:schemeClr val="tx1"/>
                </a:solidFill>
              </a:rPr>
              <a:t>not meet the criteria for adult safeguarding</a:t>
            </a:r>
            <a:r>
              <a:rPr lang="en-GB" altLang="en-US" sz="2400" dirty="0">
                <a:solidFill>
                  <a:schemeClr val="tx1"/>
                </a:solidFill>
              </a:rPr>
              <a:t> (slide 6) </a:t>
            </a:r>
          </a:p>
          <a:p>
            <a:pPr eaLnBrk="1" hangingPunct="1"/>
            <a:endParaRPr lang="en-GB" altLang="en-US" sz="2400" dirty="0">
              <a:solidFill>
                <a:schemeClr val="tx1"/>
              </a:solidFill>
            </a:endParaRPr>
          </a:p>
          <a:p>
            <a:pPr eaLnBrk="1" hangingPunct="1">
              <a:buFont typeface="Arial" panose="020B0604020202020204" pitchFamily="34" charset="0"/>
              <a:buChar char="•"/>
            </a:pPr>
            <a:r>
              <a:rPr lang="en-GB" altLang="en-US" sz="2400" dirty="0">
                <a:solidFill>
                  <a:schemeClr val="tx1"/>
                </a:solidFill>
              </a:rPr>
              <a:t>However, in those circumstances </a:t>
            </a:r>
            <a:r>
              <a:rPr lang="en-GB" altLang="en-US" sz="2400" b="1" dirty="0">
                <a:solidFill>
                  <a:schemeClr val="tx1"/>
                </a:solidFill>
              </a:rPr>
              <a:t>another type of referral </a:t>
            </a:r>
            <a:r>
              <a:rPr lang="en-GB" altLang="en-US" sz="2400" dirty="0">
                <a:solidFill>
                  <a:schemeClr val="tx1"/>
                </a:solidFill>
              </a:rPr>
              <a:t>may be more appropriate to another agency, e.g. Police, Women’s Aid etc.</a:t>
            </a:r>
          </a:p>
          <a:p>
            <a:pPr eaLnBrk="1" hangingPunct="1"/>
            <a:endParaRPr lang="en-GB" altLang="en-US" sz="2400" dirty="0">
              <a:solidFill>
                <a:schemeClr val="tx1"/>
              </a:solidFill>
            </a:endParaRPr>
          </a:p>
          <a:p>
            <a:pPr eaLnBrk="1" hangingPunct="1">
              <a:buFont typeface="Arial" panose="020B0604020202020204" pitchFamily="34" charset="0"/>
              <a:buChar char="•"/>
            </a:pPr>
            <a:r>
              <a:rPr lang="en-GB" altLang="en-US" sz="2400" dirty="0">
                <a:solidFill>
                  <a:schemeClr val="tx1"/>
                </a:solidFill>
              </a:rPr>
              <a:t>If you are unsure or would like further advice please contact Nottingham City Health &amp; Care Point (NCHP: see slide 21)</a:t>
            </a:r>
          </a:p>
          <a:p>
            <a:pPr eaLnBrk="1" hangingPunct="1"/>
            <a:endParaRPr lang="en-GB" altLang="en-US" dirty="0">
              <a:latin typeface="Calibri" panose="020F0502020204030204" pitchFamily="34" charset="0"/>
            </a:endParaRPr>
          </a:p>
        </p:txBody>
      </p:sp>
      <p:pic>
        <p:nvPicPr>
          <p:cNvPr id="4" name="Picture 3"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 y="6076951"/>
            <a:ext cx="2609850" cy="742950"/>
          </a:xfrm>
          <a:prstGeom prst="rect">
            <a:avLst/>
          </a:prstGeom>
          <a:noFill/>
        </p:spPr>
      </p:pic>
    </p:spTree>
    <p:extLst>
      <p:ext uri="{BB962C8B-B14F-4D97-AF65-F5344CB8AC3E}">
        <p14:creationId xmlns:p14="http://schemas.microsoft.com/office/powerpoint/2010/main" val="852616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752" y="609600"/>
            <a:ext cx="10884848" cy="850710"/>
          </a:xfrm>
        </p:spPr>
        <p:txBody>
          <a:bodyPr/>
          <a:lstStyle/>
          <a:p>
            <a:r>
              <a:rPr lang="en-GB" altLang="en-US" sz="3600" dirty="0">
                <a:solidFill>
                  <a:srgbClr val="297B71"/>
                </a:solidFill>
              </a:rPr>
              <a:t>Types of abuse defined by the Care Act 2014:</a:t>
            </a:r>
            <a:endParaRPr lang="en-GB" sz="3600" dirty="0">
              <a:solidFill>
                <a:srgbClr val="297B71"/>
              </a:solidFill>
            </a:endParaRPr>
          </a:p>
        </p:txBody>
      </p:sp>
      <p:sp>
        <p:nvSpPr>
          <p:cNvPr id="3" name="Content Placeholder 2"/>
          <p:cNvSpPr>
            <a:spLocks noGrp="1"/>
          </p:cNvSpPr>
          <p:nvPr>
            <p:ph idx="1"/>
          </p:nvPr>
        </p:nvSpPr>
        <p:spPr>
          <a:xfrm>
            <a:off x="914400" y="1201003"/>
            <a:ext cx="9717206" cy="4981433"/>
          </a:xfrm>
        </p:spPr>
        <p:txBody>
          <a:bodyPr/>
          <a:lstStyle/>
          <a:p>
            <a:pPr marL="457200" indent="-457200" eaLnBrk="1" hangingPunct="1">
              <a:lnSpc>
                <a:spcPct val="90000"/>
              </a:lnSpc>
              <a:buFont typeface="Arial" panose="020B0604020202020204" pitchFamily="34" charset="0"/>
              <a:buChar char="•"/>
            </a:pPr>
            <a:r>
              <a:rPr lang="en-GB" altLang="en-US" b="1" dirty="0">
                <a:solidFill>
                  <a:schemeClr val="tx1"/>
                </a:solidFill>
              </a:rPr>
              <a:t>Physical</a:t>
            </a:r>
          </a:p>
          <a:p>
            <a:pPr marL="457200" indent="-457200" eaLnBrk="1" hangingPunct="1">
              <a:lnSpc>
                <a:spcPct val="90000"/>
              </a:lnSpc>
              <a:buFont typeface="Arial" panose="020B0604020202020204" pitchFamily="34" charset="0"/>
              <a:buChar char="•"/>
            </a:pPr>
            <a:r>
              <a:rPr lang="en-GB" altLang="en-US" b="1" dirty="0">
                <a:solidFill>
                  <a:schemeClr val="tx1"/>
                </a:solidFill>
              </a:rPr>
              <a:t>Domestic violence</a:t>
            </a:r>
          </a:p>
          <a:p>
            <a:pPr marL="457200" indent="-457200" eaLnBrk="1" hangingPunct="1">
              <a:lnSpc>
                <a:spcPct val="90000"/>
              </a:lnSpc>
              <a:buFont typeface="Arial" panose="020B0604020202020204" pitchFamily="34" charset="0"/>
              <a:buChar char="•"/>
            </a:pPr>
            <a:r>
              <a:rPr lang="en-GB" altLang="en-US" b="1" dirty="0">
                <a:solidFill>
                  <a:schemeClr val="tx1"/>
                </a:solidFill>
              </a:rPr>
              <a:t>Sexual</a:t>
            </a:r>
          </a:p>
          <a:p>
            <a:pPr marL="457200" indent="-457200" eaLnBrk="1" hangingPunct="1">
              <a:lnSpc>
                <a:spcPct val="90000"/>
              </a:lnSpc>
              <a:buFont typeface="Arial" panose="020B0604020202020204" pitchFamily="34" charset="0"/>
              <a:buChar char="•"/>
            </a:pPr>
            <a:r>
              <a:rPr lang="en-GB" altLang="en-US" b="1" dirty="0">
                <a:solidFill>
                  <a:schemeClr val="tx1"/>
                </a:solidFill>
              </a:rPr>
              <a:t>Psychological</a:t>
            </a:r>
          </a:p>
          <a:p>
            <a:pPr marL="457200" indent="-457200" eaLnBrk="1" hangingPunct="1">
              <a:lnSpc>
                <a:spcPct val="90000"/>
              </a:lnSpc>
              <a:buFont typeface="Arial" panose="020B0604020202020204" pitchFamily="34" charset="0"/>
              <a:buChar char="•"/>
            </a:pPr>
            <a:r>
              <a:rPr lang="en-GB" altLang="en-US" b="1" dirty="0">
                <a:solidFill>
                  <a:schemeClr val="tx1"/>
                </a:solidFill>
              </a:rPr>
              <a:t>Financial</a:t>
            </a:r>
          </a:p>
          <a:p>
            <a:pPr marL="457200" indent="-457200" eaLnBrk="1" hangingPunct="1">
              <a:lnSpc>
                <a:spcPct val="90000"/>
              </a:lnSpc>
              <a:buFont typeface="Arial" panose="020B0604020202020204" pitchFamily="34" charset="0"/>
              <a:buChar char="•"/>
            </a:pPr>
            <a:r>
              <a:rPr lang="en-GB" altLang="en-US" b="1" dirty="0">
                <a:solidFill>
                  <a:schemeClr val="tx1"/>
                </a:solidFill>
              </a:rPr>
              <a:t>Modern slavery</a:t>
            </a:r>
          </a:p>
          <a:p>
            <a:pPr marL="457200" indent="-457200" eaLnBrk="1" hangingPunct="1">
              <a:lnSpc>
                <a:spcPct val="90000"/>
              </a:lnSpc>
              <a:buFont typeface="Arial" panose="020B0604020202020204" pitchFamily="34" charset="0"/>
              <a:buChar char="•"/>
            </a:pPr>
            <a:r>
              <a:rPr lang="en-GB" altLang="en-US" b="1" dirty="0">
                <a:solidFill>
                  <a:schemeClr val="tx1"/>
                </a:solidFill>
              </a:rPr>
              <a:t>Discriminatory</a:t>
            </a:r>
          </a:p>
          <a:p>
            <a:pPr marL="457200" indent="-457200" eaLnBrk="1" hangingPunct="1">
              <a:lnSpc>
                <a:spcPct val="90000"/>
              </a:lnSpc>
              <a:buFont typeface="Arial" panose="020B0604020202020204" pitchFamily="34" charset="0"/>
              <a:buChar char="•"/>
            </a:pPr>
            <a:r>
              <a:rPr lang="en-GB" altLang="en-US" b="1" dirty="0">
                <a:solidFill>
                  <a:schemeClr val="tx1"/>
                </a:solidFill>
              </a:rPr>
              <a:t>Organisational (Previously institutional)</a:t>
            </a:r>
          </a:p>
          <a:p>
            <a:pPr marL="457200" indent="-457200" eaLnBrk="1" hangingPunct="1">
              <a:lnSpc>
                <a:spcPct val="90000"/>
              </a:lnSpc>
              <a:buFont typeface="Arial" panose="020B0604020202020204" pitchFamily="34" charset="0"/>
              <a:buChar char="•"/>
            </a:pPr>
            <a:r>
              <a:rPr lang="en-GB" altLang="en-US" b="1" dirty="0">
                <a:solidFill>
                  <a:schemeClr val="tx1"/>
                </a:solidFill>
              </a:rPr>
              <a:t>Neglect / Acts of omission</a:t>
            </a:r>
          </a:p>
          <a:p>
            <a:pPr marL="457200" indent="-457200" eaLnBrk="1" hangingPunct="1">
              <a:lnSpc>
                <a:spcPct val="90000"/>
              </a:lnSpc>
              <a:buFont typeface="Arial" panose="020B0604020202020204" pitchFamily="34" charset="0"/>
              <a:buChar char="•"/>
            </a:pPr>
            <a:r>
              <a:rPr lang="en-GB" altLang="en-US" b="1" dirty="0">
                <a:solidFill>
                  <a:schemeClr val="tx1"/>
                </a:solidFill>
              </a:rPr>
              <a:t>Self neglect</a:t>
            </a:r>
          </a:p>
          <a:p>
            <a:endParaRPr lang="en-GB" dirty="0"/>
          </a:p>
        </p:txBody>
      </p:sp>
      <p:pic>
        <p:nvPicPr>
          <p:cNvPr id="4" name="Picture 3" descr="NCSAB RGB"/>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6030889"/>
            <a:ext cx="2609850" cy="742950"/>
          </a:xfrm>
          <a:prstGeom prst="rect">
            <a:avLst/>
          </a:prstGeom>
          <a:noFill/>
        </p:spPr>
      </p:pic>
    </p:spTree>
    <p:extLst>
      <p:ext uri="{BB962C8B-B14F-4D97-AF65-F5344CB8AC3E}">
        <p14:creationId xmlns:p14="http://schemas.microsoft.com/office/powerpoint/2010/main" val="65485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ChangeArrowheads="1"/>
          </p:cNvSpPr>
          <p:nvPr/>
        </p:nvSpPr>
        <p:spPr bwMode="auto">
          <a:xfrm>
            <a:off x="1839914" y="1276350"/>
            <a:ext cx="3925887"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endParaRPr lang="en-GB" altLang="en-US" sz="2800" dirty="0"/>
          </a:p>
          <a:p>
            <a:pPr eaLnBrk="1" hangingPunct="1">
              <a:buFontTx/>
              <a:buNone/>
            </a:pPr>
            <a:endParaRPr lang="en-GB" altLang="en-US" sz="2800" dirty="0"/>
          </a:p>
        </p:txBody>
      </p:sp>
      <p:sp>
        <p:nvSpPr>
          <p:cNvPr id="15363" name="Line 19"/>
          <p:cNvSpPr>
            <a:spLocks noChangeShapeType="1"/>
          </p:cNvSpPr>
          <p:nvPr/>
        </p:nvSpPr>
        <p:spPr bwMode="auto">
          <a:xfrm>
            <a:off x="1009934" y="1446663"/>
            <a:ext cx="9043916" cy="13647"/>
          </a:xfrm>
          <a:prstGeom prst="line">
            <a:avLst/>
          </a:prstGeom>
          <a:noFill/>
          <a:ln w="63500">
            <a:solidFill>
              <a:srgbClr val="000080"/>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5364" name="Rectangle 20"/>
          <p:cNvSpPr>
            <a:spLocks noGrp="1" noChangeArrowheads="1"/>
          </p:cNvSpPr>
          <p:nvPr>
            <p:ph type="title"/>
          </p:nvPr>
        </p:nvSpPr>
        <p:spPr>
          <a:xfrm>
            <a:off x="909850" y="574912"/>
            <a:ext cx="9703558" cy="1143000"/>
          </a:xfrm>
          <a:noFill/>
        </p:spPr>
        <p:txBody>
          <a:bodyPr/>
          <a:lstStyle/>
          <a:p>
            <a:pPr eaLnBrk="1" hangingPunct="1"/>
            <a:r>
              <a:rPr lang="en-GB" altLang="en-US" sz="4000" b="1" dirty="0">
                <a:solidFill>
                  <a:srgbClr val="297B71"/>
                </a:solidFill>
              </a:rPr>
              <a:t>Physical Abuse:</a:t>
            </a:r>
          </a:p>
        </p:txBody>
      </p:sp>
      <p:sp>
        <p:nvSpPr>
          <p:cNvPr id="5" name="Content Placeholder 4"/>
          <p:cNvSpPr>
            <a:spLocks noGrp="1"/>
          </p:cNvSpPr>
          <p:nvPr>
            <p:ph idx="1"/>
          </p:nvPr>
        </p:nvSpPr>
        <p:spPr>
          <a:xfrm>
            <a:off x="914400" y="1717912"/>
            <a:ext cx="9703558" cy="4073288"/>
          </a:xfrm>
        </p:spPr>
        <p:txBody>
          <a:bodyPr/>
          <a:lstStyle/>
          <a:p>
            <a:pPr marL="457200" indent="-457200">
              <a:buFont typeface="Arial" panose="020B0604020202020204" pitchFamily="34" charset="0"/>
              <a:buChar char="•"/>
            </a:pPr>
            <a:r>
              <a:rPr lang="en-GB" altLang="en-US" b="1" dirty="0">
                <a:solidFill>
                  <a:schemeClr val="tx1"/>
                </a:solidFill>
              </a:rPr>
              <a:t>Including… </a:t>
            </a:r>
          </a:p>
          <a:p>
            <a:pPr marL="457200" indent="-457200">
              <a:buFont typeface="Arial" panose="020B0604020202020204" pitchFamily="34" charset="0"/>
              <a:buChar char="•"/>
            </a:pPr>
            <a:r>
              <a:rPr lang="en-GB" altLang="en-US" b="1" dirty="0">
                <a:solidFill>
                  <a:schemeClr val="tx1"/>
                </a:solidFill>
              </a:rPr>
              <a:t>Assault</a:t>
            </a:r>
          </a:p>
          <a:p>
            <a:pPr marL="457200" indent="-457200">
              <a:buFont typeface="Arial" panose="020B0604020202020204" pitchFamily="34" charset="0"/>
              <a:buChar char="•"/>
            </a:pPr>
            <a:r>
              <a:rPr lang="en-GB" altLang="en-US" b="1" dirty="0">
                <a:solidFill>
                  <a:schemeClr val="tx1"/>
                </a:solidFill>
              </a:rPr>
              <a:t>Hitting </a:t>
            </a:r>
          </a:p>
          <a:p>
            <a:pPr marL="457200" indent="-457200">
              <a:buFont typeface="Arial" panose="020B0604020202020204" pitchFamily="34" charset="0"/>
              <a:buChar char="•"/>
            </a:pPr>
            <a:r>
              <a:rPr lang="en-GB" altLang="en-US" b="1" dirty="0">
                <a:solidFill>
                  <a:schemeClr val="tx1"/>
                </a:solidFill>
              </a:rPr>
              <a:t>Slapping </a:t>
            </a:r>
          </a:p>
          <a:p>
            <a:pPr marL="457200" indent="-457200">
              <a:buFont typeface="Arial" panose="020B0604020202020204" pitchFamily="34" charset="0"/>
              <a:buChar char="•"/>
            </a:pPr>
            <a:r>
              <a:rPr lang="en-GB" altLang="en-US" b="1" dirty="0">
                <a:solidFill>
                  <a:schemeClr val="tx1"/>
                </a:solidFill>
              </a:rPr>
              <a:t>Pushing </a:t>
            </a:r>
          </a:p>
          <a:p>
            <a:pPr marL="457200" indent="-457200">
              <a:buFont typeface="Arial" panose="020B0604020202020204" pitchFamily="34" charset="0"/>
              <a:buChar char="•"/>
            </a:pPr>
            <a:r>
              <a:rPr lang="en-GB" altLang="en-US" b="1" dirty="0">
                <a:solidFill>
                  <a:schemeClr val="tx1"/>
                </a:solidFill>
              </a:rPr>
              <a:t>Misuse of medication </a:t>
            </a:r>
          </a:p>
          <a:p>
            <a:pPr marL="457200" indent="-457200">
              <a:buFont typeface="Arial" panose="020B0604020202020204" pitchFamily="34" charset="0"/>
              <a:buChar char="•"/>
            </a:pPr>
            <a:r>
              <a:rPr lang="en-GB" altLang="en-US" b="1" dirty="0">
                <a:solidFill>
                  <a:schemeClr val="tx1"/>
                </a:solidFill>
              </a:rPr>
              <a:t>Restraint  </a:t>
            </a:r>
          </a:p>
          <a:p>
            <a:pPr marL="457200" indent="-457200">
              <a:buFont typeface="Arial" panose="020B0604020202020204" pitchFamily="34" charset="0"/>
              <a:buChar char="•"/>
            </a:pPr>
            <a:r>
              <a:rPr lang="en-GB" altLang="en-US" b="1" dirty="0">
                <a:solidFill>
                  <a:schemeClr val="tx1"/>
                </a:solidFill>
              </a:rPr>
              <a:t>Inappropriate physical sanctions</a:t>
            </a:r>
          </a:p>
          <a:p>
            <a:endParaRPr lang="en-GB" dirty="0"/>
          </a:p>
        </p:txBody>
      </p:sp>
      <p:pic>
        <p:nvPicPr>
          <p:cNvPr id="10" name="Picture 9" descr="NCSAB RGB"/>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9850" y="5873513"/>
            <a:ext cx="2609850" cy="742950"/>
          </a:xfrm>
          <a:prstGeom prst="rect">
            <a:avLst/>
          </a:prstGeom>
          <a:noFill/>
        </p:spPr>
      </p:pic>
    </p:spTree>
    <p:extLst>
      <p:ext uri="{BB962C8B-B14F-4D97-AF65-F5344CB8AC3E}">
        <p14:creationId xmlns:p14="http://schemas.microsoft.com/office/powerpoint/2010/main" val="31914047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lumMod val="40000"/>
            <a:lumOff val="60000"/>
          </a:schemeClr>
        </a:solidFill>
        <a:ln w="9525" cap="flat" cmpd="sng" algn="ctr">
          <a:solidFill>
            <a:schemeClr val="bg2"/>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2871</TotalTime>
  <Words>1334</Words>
  <Application>Microsoft Office PowerPoint</Application>
  <PresentationFormat>Widescreen</PresentationFormat>
  <Paragraphs>191</Paragraphs>
  <Slides>23</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Arial</vt:lpstr>
      <vt:lpstr>Calibri</vt:lpstr>
      <vt:lpstr>Calibri Light</vt:lpstr>
      <vt:lpstr>Times</vt:lpstr>
      <vt:lpstr>Wingdings 2</vt:lpstr>
      <vt:lpstr>Office Theme</vt:lpstr>
      <vt:lpstr>Blank Presentation</vt:lpstr>
      <vt:lpstr>Safeguarding Adults: An Introduction </vt:lpstr>
      <vt:lpstr>Learning Outcomes:</vt:lpstr>
      <vt:lpstr>2014 Care Act eligibility for Adult Social Care:</vt:lpstr>
      <vt:lpstr>PowerPoint Presentation</vt:lpstr>
      <vt:lpstr>Local Authority Adult Safeguarding Duties: </vt:lpstr>
      <vt:lpstr>Safeguarding Responsibilities 1: </vt:lpstr>
      <vt:lpstr>Safeguarding Responsibilities 2:</vt:lpstr>
      <vt:lpstr>Types of abuse defined by the Care Act 2014:</vt:lpstr>
      <vt:lpstr>Physical Abuse:</vt:lpstr>
      <vt:lpstr>Domestic Violence:</vt:lpstr>
      <vt:lpstr>Sexual Abuse:</vt:lpstr>
      <vt:lpstr>Psychological Abuse:</vt:lpstr>
      <vt:lpstr>Financial or Material Abuse:</vt:lpstr>
      <vt:lpstr>Modern Slavery:</vt:lpstr>
      <vt:lpstr>Discriminatory Abuse:</vt:lpstr>
      <vt:lpstr>Organisational Abuse:</vt:lpstr>
      <vt:lpstr>Neglect and Acts of Omission:</vt:lpstr>
      <vt:lpstr>Self-Neglect:</vt:lpstr>
      <vt:lpstr>Before making a Safeguarding Referral:</vt:lpstr>
      <vt:lpstr>Before making a Safeguarding Referral 2:</vt:lpstr>
      <vt:lpstr>Consent and Referrals </vt:lpstr>
      <vt:lpstr>Making a Safeguarding Referral:</vt:lpstr>
      <vt:lpstr>Safeguarding Training </vt:lpstr>
    </vt:vector>
  </TitlesOfParts>
  <Company>Nottingham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Stevens</dc:creator>
  <cp:lastModifiedBy>Emma Coleman</cp:lastModifiedBy>
  <cp:revision>115</cp:revision>
  <dcterms:created xsi:type="dcterms:W3CDTF">2019-12-19T11:16:10Z</dcterms:created>
  <dcterms:modified xsi:type="dcterms:W3CDTF">2025-07-22T15:43:42Z</dcterms:modified>
</cp:coreProperties>
</file>